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 id="2147483658" r:id="rId3"/>
    <p:sldMasterId id="2147483668" r:id="rId4"/>
  </p:sldMasterIdLst>
  <p:notesMasterIdLst>
    <p:notesMasterId r:id="rId6"/>
  </p:notesMasterIdLst>
  <p:sldIdLst>
    <p:sldId id="1854" r:id="rId5"/>
    <p:sldId id="9155" r:id="rId7"/>
    <p:sldId id="9171" r:id="rId8"/>
    <p:sldId id="16342628" r:id="rId9"/>
    <p:sldId id="16342713" r:id="rId10"/>
    <p:sldId id="16342712" r:id="rId11"/>
    <p:sldId id="16342629" r:id="rId12"/>
    <p:sldId id="16342630" r:id="rId13"/>
    <p:sldId id="16342714" r:id="rId14"/>
    <p:sldId id="16342715" r:id="rId15"/>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 userDrawn="1">
          <p15:clr>
            <a:srgbClr val="A4A3A4"/>
          </p15:clr>
        </p15:guide>
        <p15:guide id="2" orient="horz" pos="24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D3DFF"/>
    <a:srgbClr val="5E5EE3"/>
    <a:srgbClr val="EDF6E8"/>
    <a:srgbClr val="FFFFCC"/>
    <a:srgbClr val="FFFFFF"/>
    <a:srgbClr val="FFCC99"/>
    <a:srgbClr val="99FF99"/>
    <a:srgbClr val="66B3FF"/>
    <a:srgbClr val="FF9999"/>
    <a:srgbClr val="00E6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14" autoAdjust="0"/>
    <p:restoredTop sz="83605" autoAdjust="0"/>
  </p:normalViewPr>
  <p:slideViewPr>
    <p:cSldViewPr snapToGrid="0" showGuides="1">
      <p:cViewPr varScale="1">
        <p:scale>
          <a:sx n="95" d="100"/>
          <a:sy n="95" d="100"/>
        </p:scale>
        <p:origin x="1128" y="108"/>
      </p:cViewPr>
      <p:guideLst>
        <p:guide pos="54"/>
        <p:guide orient="horz" pos="2418"/>
      </p:guideLst>
    </p:cSldViewPr>
  </p:slideViewPr>
  <p:outlineViewPr>
    <p:cViewPr>
      <p:scale>
        <a:sx n="33" d="100"/>
        <a:sy n="33" d="100"/>
      </p:scale>
      <p:origin x="0" y="-21176"/>
    </p:cViewPr>
  </p:outlineViewPr>
  <p:notesTextViewPr>
    <p:cViewPr>
      <p:scale>
        <a:sx n="1" d="1"/>
        <a:sy n="1" d="1"/>
      </p:scale>
      <p:origin x="0" y="0"/>
    </p:cViewPr>
  </p:notesTextViewPr>
  <p:sorterViewPr>
    <p:cViewPr>
      <p:scale>
        <a:sx n="150" d="100"/>
        <a:sy n="150" d="100"/>
      </p:scale>
      <p:origin x="0" y="-151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9" Type="http://schemas.openxmlformats.org/officeDocument/2006/relationships/tags" Target="tags/tag30.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AF3D1-403A-473A-8C32-7C90DA3FF73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FDAC4-1C63-4D21-B8B7-5B705D1488E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a:p>
            <a:pPr eaLnBrk="1" hangingPunct="1">
              <a:spcBef>
                <a:spcPct val="0"/>
              </a:spcBef>
            </a:pPr>
            <a:endParaRPr lang="zh-CN" altLang="en-US" dirty="0"/>
          </a:p>
        </p:txBody>
      </p:sp>
      <p:sp>
        <p:nvSpPr>
          <p:cNvPr id="2" name="灯片编号占位符 1"/>
          <p:cNvSpPr>
            <a:spLocks noGrp="1"/>
          </p:cNvSpPr>
          <p:nvPr>
            <p:ph type="sldNum" sz="quarter" idx="10"/>
          </p:nvPr>
        </p:nvSpPr>
        <p:spPr/>
        <p:txBody>
          <a:bodyPr/>
          <a:lstStyle/>
          <a:p>
            <a:pPr>
              <a:defRPr/>
            </a:pPr>
            <a:fld id="{A5F037CB-F019-48BF-97A9-1E0ACCB396B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a:lnSpc>
                <a:spcPct val="120000"/>
              </a:lnSpc>
              <a:buNone/>
            </a:pPr>
            <a:r>
              <a:rPr lang="zh-CN" altLang="en-US" dirty="0"/>
              <a:t>总价来看，本项目针对端侧大模型模型模态多、计算开销大、量化误差高的挑战，设计了三项创新性的研究内容。本项目期望</a:t>
            </a:r>
            <a:r>
              <a:rPr lang="zh-CN" altLang="en-US" b="1" dirty="0">
                <a:solidFill>
                  <a:srgbClr val="0000FF"/>
                </a:solidFill>
                <a:latin typeface="微软雅黑" panose="020B0503020204020204" pitchFamily="34" charset="-122"/>
                <a:ea typeface="微软雅黑" panose="020B0503020204020204" pitchFamily="34" charset="-122"/>
                <a:sym typeface="+mn-ea"/>
              </a:rPr>
              <a:t>研究统一高效的端侧大模型性能提升技术，引领端侧计算新生态，抢占战略先机</a:t>
            </a:r>
            <a:r>
              <a:rPr lang="en-US" altLang="zh-CN" b="1" dirty="0">
                <a:solidFill>
                  <a:srgbClr val="0000FF"/>
                </a:solidFill>
                <a:latin typeface="微软雅黑" panose="020B0503020204020204" pitchFamily="34" charset="-122"/>
                <a:ea typeface="微软雅黑" panose="020B0503020204020204" pitchFamily="34" charset="-122"/>
                <a:sym typeface="+mn-ea"/>
              </a:rPr>
              <a:t> (15s</a:t>
            </a:r>
            <a:endParaRPr lang="en-US" altLang="zh-CN" b="1" dirty="0">
              <a:solidFill>
                <a:srgbClr val="0000FF"/>
              </a:solidFill>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1C9FDAC4-1C63-4D21-B8B7-5B705D1488E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u="sng" dirty="0">
              <a:solidFill>
                <a:srgbClr val="404040"/>
              </a:solidFill>
              <a:effectLst/>
              <a:latin typeface="MicrosoftYaHei Bold"/>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9FDAC4-1C63-4D21-B8B7-5B705D1488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9FDAC4-1C63-4D21-B8B7-5B705D1488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9FDAC4-1C63-4D21-B8B7-5B705D1488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9FDAC4-1C63-4D21-B8B7-5B705D1488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9FDAC4-1C63-4D21-B8B7-5B705D1488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9FDAC4-1C63-4D21-B8B7-5B705D1488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9FDAC4-1C63-4D21-B8B7-5B705D1488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9FDAC4-1C63-4D21-B8B7-5B705D1488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723FEE8E-D24A-4A44-8DE8-B648F5D23951}"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85F6B25-B226-4643-90C1-04E13EEEA3CF}"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723FEE8E-D24A-4A44-8DE8-B648F5D23951}"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85F6B25-B226-4643-90C1-04E13EEEA3CF}"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785794"/>
          </a:xfrm>
        </p:spPr>
        <p:txBody>
          <a:bodyPr>
            <a:normAutofit/>
          </a:bodyPr>
          <a:lstStyle>
            <a:lvl1pPr>
              <a:defRPr lang="zh-CN" altLang="en-US" sz="3600" b="0" kern="1200" dirty="0">
                <a:solidFill>
                  <a:schemeClr val="tx1"/>
                </a:solidFill>
                <a:effectLst>
                  <a:outerShdw blurRad="38100" dist="38100" dir="2700000" algn="tl">
                    <a:srgbClr val="000000">
                      <a:alpha val="43137"/>
                    </a:srgbClr>
                  </a:outerShdw>
                </a:effectLst>
                <a:latin typeface="Times New Roman" panose="02020503050405090304" pitchFamily="18" charset="0"/>
                <a:ea typeface="黑体" pitchFamily="2" charset="-122"/>
                <a:cs typeface="Times New Roman" panose="0202050305040509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0" y="1298111"/>
            <a:ext cx="12192000" cy="4697427"/>
          </a:xfrm>
        </p:spPr>
        <p:txBody>
          <a:bodyPr/>
          <a:lstStyle>
            <a:lvl1pPr marL="452755" indent="-452755">
              <a:buClr>
                <a:srgbClr val="C00000"/>
              </a:buClr>
              <a:buFont typeface="Wingdings" panose="05000000000000000000" pitchFamily="2" charset="2"/>
              <a:buChar char="p"/>
              <a:defRPr sz="2400" baseline="0">
                <a:latin typeface="Times New Roman" panose="02020503050405090304" pitchFamily="18" charset="0"/>
                <a:ea typeface="黑体" pitchFamily="2" charset="-122"/>
                <a:cs typeface="Times New Roman" panose="02020503050405090304" pitchFamily="18" charset="0"/>
              </a:defRPr>
            </a:lvl1pPr>
            <a:lvl2pPr marL="714375" indent="-357505">
              <a:buClr>
                <a:srgbClr val="C00000"/>
              </a:buClr>
              <a:buFont typeface="Wingdings" panose="05000000000000000000" pitchFamily="2" charset="2"/>
              <a:buChar char="u"/>
              <a:defRPr sz="2200" baseline="0">
                <a:latin typeface="Times New Roman" panose="02020503050405090304" pitchFamily="18" charset="0"/>
                <a:ea typeface="黑体" pitchFamily="2" charset="-122"/>
                <a:cs typeface="Times New Roman" panose="02020503050405090304" pitchFamily="18" charset="0"/>
              </a:defRPr>
            </a:lvl2pPr>
            <a:lvl3pPr marL="1071880" indent="-262255">
              <a:buClr>
                <a:srgbClr val="C00000"/>
              </a:buClr>
              <a:buFont typeface="Wingdings" panose="05000000000000000000" pitchFamily="2" charset="2"/>
              <a:buChar char="Ø"/>
              <a:defRPr sz="2000" baseline="0">
                <a:latin typeface="Times New Roman" panose="02020503050405090304" pitchFamily="18" charset="0"/>
                <a:ea typeface="黑体" pitchFamily="2" charset="-122"/>
                <a:cs typeface="Times New Roman" panose="02020503050405090304" pitchFamily="18" charset="0"/>
              </a:defRPr>
            </a:lvl3pPr>
            <a:lvl4pPr marL="1344930" indent="-273050">
              <a:buClr>
                <a:srgbClr val="C00000"/>
              </a:buClr>
              <a:defRPr baseline="0">
                <a:latin typeface="Times New Roman" panose="02020503050405090304" pitchFamily="18" charset="0"/>
                <a:ea typeface="黑体" pitchFamily="2" charset="-122"/>
                <a:cs typeface="Times New Roman" panose="02020503050405090304" pitchFamily="18" charset="0"/>
              </a:defRPr>
            </a:lvl4pPr>
            <a:lvl5pPr marL="1600200" indent="-349250">
              <a:defRPr baseline="0">
                <a:latin typeface="Times New Roman" panose="02020503050405090304" pitchFamily="18" charset="0"/>
                <a:ea typeface="黑体" pitchFamily="2" charset="-122"/>
                <a:cs typeface="Times New Roman" panose="02020503050405090304" pitchFamily="18"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文本占位符 2"/>
          <p:cNvSpPr>
            <a:spLocks noGrp="1"/>
          </p:cNvSpPr>
          <p:nvPr>
            <p:ph type="body" idx="13"/>
          </p:nvPr>
        </p:nvSpPr>
        <p:spPr>
          <a:xfrm>
            <a:off x="0" y="785794"/>
            <a:ext cx="12192000" cy="500066"/>
          </a:xfrm>
        </p:spPr>
        <p:txBody>
          <a:bodyPr anchor="b">
            <a:noAutofit/>
          </a:bodyPr>
          <a:lstStyle>
            <a:lvl1pPr marL="0" indent="0">
              <a:buNone/>
              <a:defRPr sz="2800" b="0">
                <a:solidFill>
                  <a:schemeClr val="bg1"/>
                </a:solidFill>
                <a:latin typeface="Times New Roman" panose="02020503050405090304" pitchFamily="18" charset="0"/>
                <a:ea typeface="黑体" pitchFamily="2" charset="-122"/>
                <a:cs typeface="Times New Roman" panose="0202050305040509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日期占位符 3"/>
          <p:cNvSpPr>
            <a:spLocks noGrp="1"/>
          </p:cNvSpPr>
          <p:nvPr>
            <p:ph type="dt" sz="half" idx="14"/>
          </p:nvPr>
        </p:nvSpPr>
        <p:spPr/>
        <p:txBody>
          <a:bodyPr/>
          <a:lstStyle/>
          <a:p>
            <a:pPr>
              <a:defRPr/>
            </a:pPr>
            <a:fld id="{97C2475A-0CD0-47A3-A878-5A984DE8400C}" type="datetime1">
              <a:rPr lang="zh-CN" altLang="en-US" smtClean="0"/>
            </a:fld>
            <a:endParaRPr lang="zh-CN" altLang="en-US"/>
          </a:p>
        </p:txBody>
      </p:sp>
      <p:sp>
        <p:nvSpPr>
          <p:cNvPr id="13" name="页脚占位符 12"/>
          <p:cNvSpPr>
            <a:spLocks noGrp="1"/>
          </p:cNvSpPr>
          <p:nvPr>
            <p:ph type="ftr" sz="quarter" idx="15"/>
          </p:nvPr>
        </p:nvSpPr>
        <p:spPr/>
        <p:txBody>
          <a:bodyPr/>
          <a:lstStyle/>
          <a:p>
            <a:pPr>
              <a:defRPr/>
            </a:pPr>
            <a:endParaRPr lang="zh-CN" altLang="en-US"/>
          </a:p>
        </p:txBody>
      </p:sp>
      <p:sp>
        <p:nvSpPr>
          <p:cNvPr id="14" name="灯片编号占位符 13"/>
          <p:cNvSpPr>
            <a:spLocks noGrp="1"/>
          </p:cNvSpPr>
          <p:nvPr>
            <p:ph type="sldNum" sz="quarter" idx="16"/>
          </p:nvPr>
        </p:nvSpPr>
        <p:spPr/>
        <p:txBody>
          <a:bodyPr/>
          <a:lstStyle/>
          <a:p>
            <a:pPr>
              <a:defRPr/>
            </a:pPr>
            <a:fld id="{964FF393-C57C-4479-9082-F0FC1A543F6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09600" y="6356351"/>
            <a:ext cx="2844800" cy="365125"/>
          </a:xfrm>
          <a:prstGeom prst="rect">
            <a:avLst/>
          </a:prstGeom>
        </p:spPr>
        <p:txBody>
          <a:bodyPr/>
          <a:lstStyle/>
          <a:p>
            <a:pPr>
              <a:defRPr/>
            </a:pPr>
            <a:fld id="{C610A5DB-924D-4186-B2CE-FC9431D1DECB}" type="datetime1">
              <a:rPr lang="zh-CN" altLang="en-US" smtClean="0">
                <a:solidFill>
                  <a:prstClr val="black"/>
                </a:solidFill>
              </a:rPr>
            </a:fld>
            <a:endParaRPr lang="zh-CN" altLang="en-US">
              <a:solidFill>
                <a:prstClr val="black"/>
              </a:solidFill>
            </a:endParaRPr>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pPr>
              <a:defRPr/>
            </a:pPr>
            <a:endParaRPr lang="zh-CN" altLang="en-US">
              <a:solidFill>
                <a:prstClr val="black"/>
              </a:solidFill>
            </a:endParaRPr>
          </a:p>
        </p:txBody>
      </p:sp>
      <p:sp>
        <p:nvSpPr>
          <p:cNvPr id="5" name="灯片编号占位符 4"/>
          <p:cNvSpPr>
            <a:spLocks noGrp="1"/>
          </p:cNvSpPr>
          <p:nvPr>
            <p:ph type="sldNum" sz="quarter" idx="12"/>
          </p:nvPr>
        </p:nvSpPr>
        <p:spPr>
          <a:xfrm>
            <a:off x="9239251" y="6356351"/>
            <a:ext cx="2844800" cy="365125"/>
          </a:xfrm>
          <a:prstGeom prst="rect">
            <a:avLst/>
          </a:prstGeom>
        </p:spPr>
        <p:txBody>
          <a:bodyPr/>
          <a:lstStyle/>
          <a:p>
            <a:pPr>
              <a:defRPr/>
            </a:pPr>
            <a:fld id="{9273A2F2-AC94-4518-B158-12152C9C62F0}" type="slidenum">
              <a:rPr lang="zh-CN" altLang="en-US" smtClean="0">
                <a:solidFill>
                  <a:prstClr val="black"/>
                </a:solidFill>
              </a:rPr>
            </a:fld>
            <a:endParaRPr lang="zh-CN" altLang="en-US" dirty="0">
              <a:solidFill>
                <a:prstClr val="black"/>
              </a:solidFill>
            </a:endParaRPr>
          </a:p>
        </p:txBody>
      </p:sp>
      <p:pic>
        <p:nvPicPr>
          <p:cNvPr id="7" name="图片 11" descr="北理标志.gif"/>
          <p:cNvPicPr>
            <a:picLocks noChangeAspect="1"/>
          </p:cNvPicPr>
          <p:nvPr userDrawn="1"/>
        </p:nvPicPr>
        <p:blipFill>
          <a:blip r:embed="rId2"/>
          <a:srcRect/>
          <a:stretch>
            <a:fillRect/>
          </a:stretch>
        </p:blipFill>
        <p:spPr bwMode="auto">
          <a:xfrm>
            <a:off x="2" y="0"/>
            <a:ext cx="981633" cy="823662"/>
          </a:xfrm>
          <a:prstGeom prst="rect">
            <a:avLst/>
          </a:prstGeom>
          <a:noFill/>
          <a:ln w="9525">
            <a:noFill/>
            <a:miter lim="800000"/>
            <a:headEnd/>
            <a:tailEnd/>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09600" y="6356351"/>
            <a:ext cx="2844800" cy="365125"/>
          </a:xfrm>
          <a:prstGeom prst="rect">
            <a:avLst/>
          </a:prstGeom>
        </p:spPr>
        <p:txBody>
          <a:bodyPr/>
          <a:lstStyle/>
          <a:p>
            <a:pPr>
              <a:defRPr/>
            </a:pPr>
            <a:fld id="{C610A5DB-924D-4186-B2CE-FC9431D1DECB}" type="datetime1">
              <a:rPr lang="zh-CN" altLang="en-US" smtClean="0">
                <a:solidFill>
                  <a:prstClr val="black"/>
                </a:solidFill>
              </a:rPr>
            </a:fld>
            <a:endParaRPr lang="zh-CN" altLang="en-US">
              <a:solidFill>
                <a:prstClr val="black"/>
              </a:solidFill>
            </a:endParaRPr>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pPr>
              <a:defRPr/>
            </a:pPr>
            <a:endParaRPr lang="zh-CN" altLang="en-US">
              <a:solidFill>
                <a:prstClr val="black"/>
              </a:solidFill>
            </a:endParaRPr>
          </a:p>
        </p:txBody>
      </p:sp>
      <p:sp>
        <p:nvSpPr>
          <p:cNvPr id="5" name="灯片编号占位符 4"/>
          <p:cNvSpPr>
            <a:spLocks noGrp="1"/>
          </p:cNvSpPr>
          <p:nvPr>
            <p:ph type="sldNum" sz="quarter" idx="12"/>
          </p:nvPr>
        </p:nvSpPr>
        <p:spPr>
          <a:xfrm>
            <a:off x="9239251" y="6356351"/>
            <a:ext cx="2844800" cy="365125"/>
          </a:xfrm>
          <a:prstGeom prst="rect">
            <a:avLst/>
          </a:prstGeom>
        </p:spPr>
        <p:txBody>
          <a:bodyPr/>
          <a:lstStyle/>
          <a:p>
            <a:pPr>
              <a:defRPr/>
            </a:pPr>
            <a:fld id="{9273A2F2-AC94-4518-B158-12152C9C62F0}" type="slidenum">
              <a:rPr lang="zh-CN" altLang="en-US" smtClean="0">
                <a:solidFill>
                  <a:prstClr val="black"/>
                </a:solidFill>
              </a:rPr>
            </a:fld>
            <a:endParaRPr lang="zh-CN" altLang="en-US" dirty="0">
              <a:solidFill>
                <a:prstClr val="black"/>
              </a:solidFill>
            </a:endParaRPr>
          </a:p>
        </p:txBody>
      </p:sp>
      <p:pic>
        <p:nvPicPr>
          <p:cNvPr id="7" name="图片 11" descr="北理标志.gif"/>
          <p:cNvPicPr>
            <a:picLocks noChangeAspect="1"/>
          </p:cNvPicPr>
          <p:nvPr userDrawn="1"/>
        </p:nvPicPr>
        <p:blipFill>
          <a:blip r:embed="rId2"/>
          <a:srcRect/>
          <a:stretch>
            <a:fillRect/>
          </a:stretch>
        </p:blipFill>
        <p:spPr bwMode="auto">
          <a:xfrm>
            <a:off x="2" y="0"/>
            <a:ext cx="1103445" cy="823662"/>
          </a:xfrm>
          <a:prstGeom prst="rect">
            <a:avLst/>
          </a:prstGeom>
          <a:noFill/>
          <a:ln w="9525">
            <a:noFill/>
            <a:miter lim="800000"/>
            <a:headEnd/>
            <a:tailEnd/>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1016736"/>
          </a:xfrm>
        </p:spPr>
        <p:txBody>
          <a:bodyPr>
            <a:noAutofit/>
          </a:bodyPr>
          <a:lstStyle>
            <a:lvl1pPr algn="l">
              <a:defRPr sz="3200" b="1">
                <a:solidFill>
                  <a:schemeClr val="tx1"/>
                </a:solidFill>
                <a:effectLst/>
                <a:latin typeface="黑体" pitchFamily="2" charset="-122"/>
                <a:ea typeface="黑体"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0" y="1105745"/>
            <a:ext cx="12192000" cy="4942801"/>
          </a:xfrm>
        </p:spPr>
        <p:txBody>
          <a:bodyPr/>
          <a:lstStyle>
            <a:lvl1pPr marL="452755" indent="-452755">
              <a:buClr>
                <a:srgbClr val="C00000"/>
              </a:buClr>
              <a:buFont typeface="Wingdings" panose="05000000000000000000" pitchFamily="2" charset="2"/>
              <a:buChar char="p"/>
              <a:defRPr sz="2800" baseline="0">
                <a:latin typeface="Times New Roman" panose="02020503050405090304" pitchFamily="18" charset="0"/>
                <a:ea typeface="黑体" pitchFamily="2" charset="-122"/>
              </a:defRPr>
            </a:lvl1pPr>
            <a:lvl2pPr marL="714375" indent="-357505">
              <a:buClr>
                <a:srgbClr val="C00000"/>
              </a:buClr>
              <a:buFont typeface="Wingdings" panose="05000000000000000000" pitchFamily="2" charset="2"/>
              <a:buChar char="u"/>
              <a:defRPr sz="2400" baseline="0">
                <a:latin typeface="Times New Roman" panose="02020503050405090304" pitchFamily="18" charset="0"/>
                <a:ea typeface="黑体" pitchFamily="2" charset="-122"/>
              </a:defRPr>
            </a:lvl2pPr>
            <a:lvl3pPr marL="1071880" indent="-262255">
              <a:buClr>
                <a:srgbClr val="C00000"/>
              </a:buClr>
              <a:buFont typeface="Wingdings" panose="05000000000000000000" pitchFamily="2" charset="2"/>
              <a:buChar char="Ø"/>
              <a:defRPr sz="2000" baseline="0">
                <a:latin typeface="Times New Roman" panose="02020503050405090304" pitchFamily="18" charset="0"/>
                <a:ea typeface="黑体" pitchFamily="2" charset="-122"/>
              </a:defRPr>
            </a:lvl3pPr>
            <a:lvl4pPr marL="1344930" indent="-273050">
              <a:buClr>
                <a:srgbClr val="C00000"/>
              </a:buClr>
              <a:defRPr baseline="0">
                <a:latin typeface="Times New Roman" panose="02020503050405090304" pitchFamily="18" charset="0"/>
                <a:ea typeface="黑体" pitchFamily="2" charset="-122"/>
              </a:defRPr>
            </a:lvl4pPr>
            <a:lvl5pPr marL="1600200" indent="-349250">
              <a:defRPr baseline="0">
                <a:latin typeface="Times New Roman" panose="02020503050405090304" pitchFamily="18" charset="0"/>
                <a:ea typeface="黑体" pitchFamily="2"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3"/>
          <p:cNvSpPr>
            <a:spLocks noGrp="1"/>
          </p:cNvSpPr>
          <p:nvPr>
            <p:ph type="dt" sz="half" idx="14"/>
          </p:nvPr>
        </p:nvSpPr>
        <p:spPr/>
        <p:txBody>
          <a:bodyPr/>
          <a:lstStyle>
            <a:lvl1pPr>
              <a:defRPr/>
            </a:lvl1pPr>
          </a:lstStyle>
          <a:p>
            <a:pPr>
              <a:defRPr/>
            </a:pPr>
            <a:fld id="{F1EBA75B-223A-463E-BA82-707D30408981}" type="datetime1">
              <a:rPr lang="zh-CN" altLang="en-US"/>
            </a:fld>
            <a:endParaRPr lang="zh-CN" altLang="en-US"/>
          </a:p>
        </p:txBody>
      </p:sp>
      <p:sp>
        <p:nvSpPr>
          <p:cNvPr id="6" name="页脚占位符 4"/>
          <p:cNvSpPr>
            <a:spLocks noGrp="1"/>
          </p:cNvSpPr>
          <p:nvPr>
            <p:ph type="ftr" sz="quarter" idx="15"/>
          </p:nvPr>
        </p:nvSpPr>
        <p:spPr/>
        <p:txBody>
          <a:bodyPr/>
          <a:lstStyle>
            <a:lvl1pPr>
              <a:defRPr/>
            </a:lvl1pPr>
          </a:lstStyle>
          <a:p>
            <a:pPr>
              <a:defRPr/>
            </a:pPr>
            <a:endParaRPr lang="zh-CN" altLang="en-US"/>
          </a:p>
        </p:txBody>
      </p:sp>
      <p:sp>
        <p:nvSpPr>
          <p:cNvPr id="7" name="灯片编号占位符 5"/>
          <p:cNvSpPr>
            <a:spLocks noGrp="1"/>
          </p:cNvSpPr>
          <p:nvPr>
            <p:ph type="sldNum" sz="quarter" idx="16"/>
          </p:nvPr>
        </p:nvSpPr>
        <p:spPr/>
        <p:txBody>
          <a:bodyPr/>
          <a:lstStyle>
            <a:lvl1pPr>
              <a:defRPr/>
            </a:lvl1pPr>
          </a:lstStyle>
          <a:p>
            <a:pPr>
              <a:defRPr/>
            </a:pPr>
            <a:fld id="{A1AAF15E-CBEF-432B-B719-FD7914F887D9}" type="slidenum">
              <a:rPr lang="zh-CN" altLang="en-US"/>
            </a:fld>
            <a:endParaRPr lang="zh-CN" altLang="en-US"/>
          </a:p>
        </p:txBody>
      </p:sp>
      <p:sp>
        <p:nvSpPr>
          <p:cNvPr id="4" name="矩形 3"/>
          <p:cNvSpPr/>
          <p:nvPr userDrawn="1"/>
        </p:nvSpPr>
        <p:spPr>
          <a:xfrm>
            <a:off x="0" y="1016736"/>
            <a:ext cx="12192000" cy="36000"/>
          </a:xfrm>
          <a:prstGeom prst="rect">
            <a:avLst/>
          </a:prstGeom>
          <a:gradFill flip="none" rotWithShape="1">
            <a:gsLst>
              <a:gs pos="0">
                <a:srgbClr val="1A3360"/>
              </a:gs>
              <a:gs pos="89000">
                <a:srgbClr val="7494CE"/>
              </a:gs>
              <a:gs pos="95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1016736"/>
          </a:xfrm>
        </p:spPr>
        <p:txBody>
          <a:bodyPr>
            <a:noAutofit/>
          </a:bodyPr>
          <a:lstStyle>
            <a:lvl1pPr algn="l">
              <a:defRPr sz="3200" b="1" baseline="0">
                <a:solidFill>
                  <a:schemeClr val="tx1"/>
                </a:solidFill>
                <a:effectLst/>
                <a:latin typeface="Times New Roman" panose="02020503050405090304" pitchFamily="18" charset="0"/>
                <a:ea typeface="黑体"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0" y="1105745"/>
            <a:ext cx="12192000" cy="4942801"/>
          </a:xfrm>
        </p:spPr>
        <p:txBody>
          <a:bodyPr/>
          <a:lstStyle>
            <a:lvl1pPr marL="452755" indent="-452755">
              <a:buClr>
                <a:srgbClr val="C00000"/>
              </a:buClr>
              <a:buFont typeface="Wingdings" panose="05000000000000000000" pitchFamily="2" charset="2"/>
              <a:buChar char="p"/>
              <a:defRPr sz="2600" baseline="0">
                <a:latin typeface="Times New Roman" panose="02020503050405090304" pitchFamily="18" charset="0"/>
                <a:ea typeface="黑体" pitchFamily="2" charset="-122"/>
              </a:defRPr>
            </a:lvl1pPr>
            <a:lvl2pPr marL="714375" indent="-357505">
              <a:buClr>
                <a:srgbClr val="C00000"/>
              </a:buClr>
              <a:buFont typeface="Wingdings" panose="05000000000000000000" pitchFamily="2" charset="2"/>
              <a:buChar char="u"/>
              <a:defRPr sz="2200" baseline="0">
                <a:latin typeface="Times New Roman" panose="02020503050405090304" pitchFamily="18" charset="0"/>
                <a:ea typeface="黑体" pitchFamily="2" charset="-122"/>
              </a:defRPr>
            </a:lvl2pPr>
            <a:lvl3pPr marL="1071880" indent="-262255">
              <a:buClr>
                <a:srgbClr val="C00000"/>
              </a:buClr>
              <a:buFont typeface="Wingdings" panose="05000000000000000000" pitchFamily="2" charset="2"/>
              <a:buChar char="Ø"/>
              <a:defRPr sz="2000" baseline="0">
                <a:latin typeface="Times New Roman" panose="02020503050405090304" pitchFamily="18" charset="0"/>
                <a:ea typeface="黑体" pitchFamily="2" charset="-122"/>
              </a:defRPr>
            </a:lvl3pPr>
            <a:lvl4pPr marL="1344930" indent="-273050">
              <a:buClr>
                <a:srgbClr val="C00000"/>
              </a:buClr>
              <a:defRPr baseline="0">
                <a:latin typeface="Times New Roman" panose="02020503050405090304" pitchFamily="18" charset="0"/>
                <a:ea typeface="黑体" pitchFamily="2" charset="-122"/>
              </a:defRPr>
            </a:lvl4pPr>
            <a:lvl5pPr marL="1600200" indent="-349250">
              <a:defRPr baseline="0">
                <a:latin typeface="Times New Roman" panose="02020503050405090304" pitchFamily="18" charset="0"/>
                <a:ea typeface="黑体" pitchFamily="2"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3"/>
          <p:cNvSpPr>
            <a:spLocks noGrp="1"/>
          </p:cNvSpPr>
          <p:nvPr>
            <p:ph type="dt" sz="half" idx="14"/>
          </p:nvPr>
        </p:nvSpPr>
        <p:spPr/>
        <p:txBody>
          <a:bodyPr/>
          <a:lstStyle>
            <a:lvl1pPr>
              <a:defRPr/>
            </a:lvl1pPr>
          </a:lstStyle>
          <a:p>
            <a:pPr>
              <a:defRPr/>
            </a:pPr>
            <a:fld id="{4A692703-636F-46C0-8135-AA5BC408966F}" type="datetime1">
              <a:rPr lang="zh-CN" altLang="en-US" smtClean="0"/>
            </a:fld>
            <a:endParaRPr lang="zh-CN" altLang="en-US"/>
          </a:p>
        </p:txBody>
      </p:sp>
      <p:sp>
        <p:nvSpPr>
          <p:cNvPr id="6" name="页脚占位符 4"/>
          <p:cNvSpPr>
            <a:spLocks noGrp="1"/>
          </p:cNvSpPr>
          <p:nvPr>
            <p:ph type="ftr" sz="quarter" idx="15"/>
          </p:nvPr>
        </p:nvSpPr>
        <p:spPr/>
        <p:txBody>
          <a:bodyPr/>
          <a:lstStyle>
            <a:lvl1pPr>
              <a:defRPr/>
            </a:lvl1pPr>
          </a:lstStyle>
          <a:p>
            <a:pPr>
              <a:defRPr/>
            </a:pPr>
            <a:endParaRPr lang="zh-CN" altLang="en-US"/>
          </a:p>
        </p:txBody>
      </p:sp>
      <p:sp>
        <p:nvSpPr>
          <p:cNvPr id="7" name="灯片编号占位符 5"/>
          <p:cNvSpPr>
            <a:spLocks noGrp="1"/>
          </p:cNvSpPr>
          <p:nvPr>
            <p:ph type="sldNum" sz="quarter" idx="16"/>
          </p:nvPr>
        </p:nvSpPr>
        <p:spPr/>
        <p:txBody>
          <a:bodyPr/>
          <a:lstStyle>
            <a:lvl1pPr>
              <a:defRPr/>
            </a:lvl1pPr>
          </a:lstStyle>
          <a:p>
            <a:pPr>
              <a:defRPr/>
            </a:pPr>
            <a:fld id="{A1AAF15E-CBEF-432B-B719-FD7914F887D9}" type="slidenum">
              <a:rPr lang="zh-CN" altLang="en-US" smtClean="0"/>
            </a:fld>
            <a:endParaRPr lang="zh-CN" altLang="en-US"/>
          </a:p>
        </p:txBody>
      </p:sp>
      <p:sp>
        <p:nvSpPr>
          <p:cNvPr id="4" name="矩形 3"/>
          <p:cNvSpPr/>
          <p:nvPr userDrawn="1"/>
        </p:nvSpPr>
        <p:spPr>
          <a:xfrm>
            <a:off x="0" y="1016736"/>
            <a:ext cx="12192000" cy="36000"/>
          </a:xfrm>
          <a:prstGeom prst="rect">
            <a:avLst/>
          </a:prstGeom>
          <a:gradFill flip="none" rotWithShape="1">
            <a:gsLst>
              <a:gs pos="0">
                <a:srgbClr val="1A3360"/>
              </a:gs>
              <a:gs pos="89000">
                <a:srgbClr val="7494CE"/>
              </a:gs>
              <a:gs pos="95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692696"/>
          </a:xfrm>
        </p:spPr>
        <p:txBody>
          <a:bodyPr>
            <a:normAutofit/>
          </a:bodyPr>
          <a:lstStyle>
            <a:lvl1pPr>
              <a:defRPr sz="3600" b="1">
                <a:solidFill>
                  <a:schemeClr val="tx1"/>
                </a:solidFill>
                <a:effectLst/>
                <a:latin typeface="Times New Roman" panose="02020503050405090304" pitchFamily="18" charset="0"/>
                <a:ea typeface="黑体" pitchFamily="2" charset="-122"/>
                <a:cs typeface="Times New Roman" panose="0202050305040509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143131" y="1379910"/>
            <a:ext cx="12001541" cy="5073427"/>
          </a:xfrm>
          <a:prstGeom prst="rect">
            <a:avLst/>
          </a:prstGeom>
        </p:spPr>
        <p:txBody>
          <a:bodyPr/>
          <a:lstStyle>
            <a:lvl1pPr marL="452755" indent="-452755">
              <a:buClr>
                <a:srgbClr val="C00000"/>
              </a:buClr>
              <a:buFont typeface="Wingdings" panose="05000000000000000000" pitchFamily="2" charset="2"/>
              <a:buChar char="p"/>
              <a:defRPr sz="2400" b="0">
                <a:solidFill>
                  <a:schemeClr val="tx1"/>
                </a:solidFill>
                <a:latin typeface="Times New Roman" panose="02020503050405090304" pitchFamily="18" charset="0"/>
                <a:ea typeface="黑体" pitchFamily="2" charset="-122"/>
                <a:cs typeface="Times New Roman" panose="02020503050405090304" pitchFamily="18" charset="0"/>
              </a:defRPr>
            </a:lvl1pPr>
            <a:lvl2pPr marL="714375" indent="-357505">
              <a:buClr>
                <a:srgbClr val="C00000"/>
              </a:buClr>
              <a:buFont typeface="Wingdings" panose="05000000000000000000" pitchFamily="2" charset="2"/>
              <a:buChar char="u"/>
              <a:defRPr sz="2200">
                <a:solidFill>
                  <a:schemeClr val="tx1"/>
                </a:solidFill>
                <a:latin typeface="Times New Roman" panose="02020503050405090304" pitchFamily="18" charset="0"/>
                <a:ea typeface="黑体" pitchFamily="2" charset="-122"/>
                <a:cs typeface="Times New Roman" panose="02020503050405090304" pitchFamily="18" charset="0"/>
              </a:defRPr>
            </a:lvl2pPr>
            <a:lvl3pPr marL="1071880" indent="-262255">
              <a:buClr>
                <a:srgbClr val="C00000"/>
              </a:buClr>
              <a:buFont typeface="Wingdings" panose="05000000000000000000" pitchFamily="2" charset="2"/>
              <a:buChar char="Ø"/>
              <a:defRPr sz="2000">
                <a:solidFill>
                  <a:schemeClr val="tx1"/>
                </a:solidFill>
                <a:latin typeface="Times New Roman" panose="02020503050405090304" pitchFamily="18" charset="0"/>
                <a:ea typeface="黑体" pitchFamily="2" charset="-122"/>
                <a:cs typeface="Times New Roman" panose="02020503050405090304" pitchFamily="18" charset="0"/>
              </a:defRPr>
            </a:lvl3pPr>
            <a:lvl4pPr marL="1344930" indent="-273050">
              <a:buClr>
                <a:srgbClr val="C00000"/>
              </a:buClr>
              <a:defRPr sz="2000">
                <a:solidFill>
                  <a:schemeClr val="tx1"/>
                </a:solidFill>
                <a:latin typeface="Times New Roman" panose="02020503050405090304" pitchFamily="18" charset="0"/>
                <a:ea typeface="黑体" pitchFamily="2" charset="-122"/>
                <a:cs typeface="Times New Roman" panose="02020503050405090304" pitchFamily="18" charset="0"/>
              </a:defRPr>
            </a:lvl4pPr>
            <a:lvl5pPr marL="1600200" indent="-349250">
              <a:defRPr sz="2000">
                <a:solidFill>
                  <a:schemeClr val="tx1"/>
                </a:solidFill>
                <a:latin typeface="Times New Roman" panose="02020503050405090304" pitchFamily="18" charset="0"/>
                <a:ea typeface="黑体" pitchFamily="2" charset="-122"/>
                <a:cs typeface="Times New Roman" panose="02020503050405090304" pitchFamily="18"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10"/>
          <p:cNvSpPr>
            <a:spLocks noGrp="1" noChangeArrowheads="1"/>
          </p:cNvSpPr>
          <p:nvPr>
            <p:ph type="dt" sz="half" idx="10"/>
          </p:nvPr>
        </p:nvSpPr>
        <p:spPr/>
        <p:txBody>
          <a:bodyPr/>
          <a:lstStyle>
            <a:lvl1pPr>
              <a:defRPr>
                <a:latin typeface="Times New Roman" panose="02020503050405090304" pitchFamily="18" charset="0"/>
                <a:cs typeface="Times New Roman" panose="02020503050405090304" pitchFamily="18" charset="0"/>
              </a:defRPr>
            </a:lvl1pPr>
          </a:lstStyle>
          <a:p>
            <a:pPr>
              <a:defRPr/>
            </a:pPr>
            <a:fld id="{748894D5-26E4-4FD4-9797-E6B3565EF700}" type="datetimeFigureOut">
              <a:rPr lang="zh-CN" altLang="en-US" smtClean="0"/>
            </a:fld>
            <a:endParaRPr lang="zh-CN" altLang="en-US"/>
          </a:p>
        </p:txBody>
      </p:sp>
      <p:sp>
        <p:nvSpPr>
          <p:cNvPr id="5" name="Rectangle 11"/>
          <p:cNvSpPr>
            <a:spLocks noGrp="1" noChangeArrowheads="1"/>
          </p:cNvSpPr>
          <p:nvPr>
            <p:ph type="ftr" sz="quarter" idx="11"/>
          </p:nvPr>
        </p:nvSpPr>
        <p:spPr/>
        <p:txBody>
          <a:bodyPr/>
          <a:lstStyle>
            <a:lvl1pPr>
              <a:defRPr>
                <a:latin typeface="Times New Roman" panose="02020503050405090304" pitchFamily="18" charset="0"/>
                <a:cs typeface="Times New Roman" panose="02020503050405090304" pitchFamily="18" charset="0"/>
              </a:defRPr>
            </a:lvl1pPr>
          </a:lstStyle>
          <a:p>
            <a:pPr>
              <a:defRPr/>
            </a:pPr>
            <a:endParaRPr lang="zh-CN" altLang="en-US"/>
          </a:p>
        </p:txBody>
      </p:sp>
      <p:sp>
        <p:nvSpPr>
          <p:cNvPr id="6" name="Rectangle 12"/>
          <p:cNvSpPr>
            <a:spLocks noGrp="1" noChangeArrowheads="1"/>
          </p:cNvSpPr>
          <p:nvPr>
            <p:ph type="sldNum" sz="quarter" idx="12"/>
          </p:nvPr>
        </p:nvSpPr>
        <p:spPr/>
        <p:txBody>
          <a:bodyPr/>
          <a:lstStyle>
            <a:lvl1pPr>
              <a:defRPr>
                <a:latin typeface="Times New Roman" panose="02020503050405090304" pitchFamily="18" charset="0"/>
                <a:cs typeface="Times New Roman" panose="02020503050405090304" pitchFamily="18" charset="0"/>
              </a:defRPr>
            </a:lvl1pPr>
          </a:lstStyle>
          <a:p>
            <a:pPr>
              <a:defRPr/>
            </a:pPr>
            <a:fld id="{6E84837F-13C3-4D04-999D-D7C4CE9492C8}" type="slidenum">
              <a:rPr lang="zh-CN" altLang="en-US" smtClean="0"/>
            </a:fld>
            <a:endParaRPr lang="zh-CN" altLang="en-US" dirty="0"/>
          </a:p>
        </p:txBody>
      </p:sp>
      <p:sp>
        <p:nvSpPr>
          <p:cNvPr id="7" name="文本占位符 2"/>
          <p:cNvSpPr>
            <a:spLocks noGrp="1"/>
          </p:cNvSpPr>
          <p:nvPr>
            <p:ph type="body" idx="13"/>
          </p:nvPr>
        </p:nvSpPr>
        <p:spPr>
          <a:xfrm>
            <a:off x="-336715" y="706590"/>
            <a:ext cx="12192000" cy="500066"/>
          </a:xfrm>
          <a:prstGeom prst="rect">
            <a:avLst/>
          </a:prstGeom>
        </p:spPr>
        <p:txBody>
          <a:bodyPr anchor="b">
            <a:noAutofit/>
          </a:bodyPr>
          <a:lstStyle>
            <a:lvl1pPr marL="0" indent="357505">
              <a:buNone/>
              <a:defRPr sz="2800" b="0">
                <a:solidFill>
                  <a:schemeClr val="bg1"/>
                </a:solidFill>
                <a:effectLst/>
                <a:latin typeface="Times New Roman" panose="02020503050405090304" pitchFamily="18" charset="0"/>
                <a:ea typeface="黑体" pitchFamily="2" charset="-122"/>
                <a:cs typeface="Times New Roman" panose="0202050305040509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1428765-A346-4CA8-B10A-8B8FE67481D5}"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5D3C1C0-7132-4C12-BA84-B80FA0E735FD}" type="slidenum">
              <a:rPr lang="zh-CN" altLang="en-US"/>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通用">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692696"/>
          </a:xfrm>
        </p:spPr>
        <p:txBody>
          <a:bodyPr>
            <a:normAutofit/>
          </a:bodyPr>
          <a:lstStyle>
            <a:lvl1pPr>
              <a:defRPr sz="4000" b="0">
                <a:solidFill>
                  <a:schemeClr val="tx1"/>
                </a:solidFill>
                <a:effectLst>
                  <a:outerShdw blurRad="38100" dist="38100" dir="2700000" algn="tl">
                    <a:srgbClr val="000000">
                      <a:alpha val="43137"/>
                    </a:srgbClr>
                  </a:outerShdw>
                </a:effectLst>
                <a:latin typeface="黑体" pitchFamily="2" charset="-122"/>
                <a:ea typeface="黑体"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12160" y="1235265"/>
            <a:ext cx="12001541" cy="4697427"/>
          </a:xfrm>
          <a:prstGeom prst="rect">
            <a:avLst/>
          </a:prstGeom>
        </p:spPr>
        <p:txBody>
          <a:bodyPr/>
          <a:lstStyle>
            <a:lvl1pPr marL="452755" indent="-452755">
              <a:buClr>
                <a:srgbClr val="C00000"/>
              </a:buClr>
              <a:buFont typeface="Wingdings" panose="05000000000000000000" pitchFamily="2" charset="2"/>
              <a:buChar char="p"/>
              <a:defRPr sz="2800" b="0">
                <a:latin typeface="Times New Roman" panose="02020503050405090304" pitchFamily="18" charset="0"/>
                <a:ea typeface="黑体" pitchFamily="2" charset="-122"/>
                <a:cs typeface="Times New Roman" panose="02020503050405090304" pitchFamily="18" charset="0"/>
              </a:defRPr>
            </a:lvl1pPr>
            <a:lvl2pPr marL="714375" indent="-357505">
              <a:buClr>
                <a:srgbClr val="C00000"/>
              </a:buClr>
              <a:buFont typeface="Wingdings" panose="05000000000000000000" pitchFamily="2" charset="2"/>
              <a:buChar char="u"/>
              <a:defRPr sz="2400">
                <a:latin typeface="Times New Roman" panose="02020503050405090304" pitchFamily="18" charset="0"/>
                <a:ea typeface="黑体" pitchFamily="2" charset="-122"/>
                <a:cs typeface="Times New Roman" panose="02020503050405090304" pitchFamily="18" charset="0"/>
              </a:defRPr>
            </a:lvl2pPr>
            <a:lvl3pPr marL="1071880" indent="-262255">
              <a:buClr>
                <a:srgbClr val="C00000"/>
              </a:buClr>
              <a:buFont typeface="Wingdings" panose="05000000000000000000" pitchFamily="2" charset="2"/>
              <a:buChar char="Ø"/>
              <a:defRPr sz="2200">
                <a:latin typeface="Times New Roman" panose="02020503050405090304" pitchFamily="18" charset="0"/>
                <a:ea typeface="黑体" pitchFamily="2" charset="-122"/>
                <a:cs typeface="Times New Roman" panose="02020503050405090304" pitchFamily="18" charset="0"/>
              </a:defRPr>
            </a:lvl3pPr>
            <a:lvl4pPr marL="1344930" indent="-273050">
              <a:buClr>
                <a:srgbClr val="C00000"/>
              </a:buClr>
              <a:defRPr>
                <a:latin typeface="Times New Roman" panose="02020503050405090304" pitchFamily="18" charset="0"/>
                <a:ea typeface="黑体" pitchFamily="2" charset="-122"/>
                <a:cs typeface="Times New Roman" panose="02020503050405090304" pitchFamily="18" charset="0"/>
              </a:defRPr>
            </a:lvl4pPr>
            <a:lvl5pPr marL="1600200" indent="-349250">
              <a:defRPr>
                <a:latin typeface="Times New Roman" panose="02020503050405090304" pitchFamily="18" charset="0"/>
                <a:ea typeface="黑体" pitchFamily="2" charset="-122"/>
                <a:cs typeface="Times New Roman" panose="02020503050405090304" pitchFamily="18"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文本占位符 2"/>
          <p:cNvSpPr>
            <a:spLocks noGrp="1"/>
          </p:cNvSpPr>
          <p:nvPr>
            <p:ph type="body" idx="13"/>
          </p:nvPr>
        </p:nvSpPr>
        <p:spPr>
          <a:xfrm>
            <a:off x="-336715" y="706590"/>
            <a:ext cx="12192000" cy="500066"/>
          </a:xfrm>
          <a:prstGeom prst="rect">
            <a:avLst/>
          </a:prstGeom>
        </p:spPr>
        <p:txBody>
          <a:bodyPr anchor="b">
            <a:noAutofit/>
          </a:bodyPr>
          <a:lstStyle>
            <a:lvl1pPr marL="0" indent="357505">
              <a:buNone/>
              <a:defRPr sz="3200" b="0">
                <a:solidFill>
                  <a:schemeClr val="bg1"/>
                </a:solidFill>
                <a:effectLst/>
                <a:latin typeface="黑体" pitchFamily="2" charset="-122"/>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5" name="日期占位符 3"/>
          <p:cNvSpPr>
            <a:spLocks noGrp="1"/>
          </p:cNvSpPr>
          <p:nvPr>
            <p:ph type="dt" sz="half" idx="14"/>
          </p:nvPr>
        </p:nvSpPr>
        <p:spPr/>
        <p:txBody>
          <a:bodyPr/>
          <a:lstStyle>
            <a:lvl1pPr>
              <a:defRPr/>
            </a:lvl1pPr>
          </a:lstStyle>
          <a:p>
            <a:pPr>
              <a:defRPr/>
            </a:pPr>
            <a:fld id="{200D73BF-9194-4026-BD25-3666B6D49A77}" type="datetime1">
              <a:rPr lang="zh-CN" altLang="en-US"/>
            </a:fld>
            <a:endParaRPr lang="zh-CN" altLang="en-US"/>
          </a:p>
        </p:txBody>
      </p:sp>
      <p:sp>
        <p:nvSpPr>
          <p:cNvPr id="6" name="页脚占位符 4"/>
          <p:cNvSpPr>
            <a:spLocks noGrp="1"/>
          </p:cNvSpPr>
          <p:nvPr>
            <p:ph type="ftr" sz="quarter" idx="15"/>
          </p:nvPr>
        </p:nvSpPr>
        <p:spPr/>
        <p:txBody>
          <a:bodyPr/>
          <a:lstStyle>
            <a:lvl1pPr>
              <a:defRPr/>
            </a:lvl1pPr>
          </a:lstStyle>
          <a:p>
            <a:pPr>
              <a:defRPr/>
            </a:pPr>
            <a:endParaRPr lang="zh-CN" altLang="en-US"/>
          </a:p>
        </p:txBody>
      </p:sp>
      <p:sp>
        <p:nvSpPr>
          <p:cNvPr id="7" name="灯片编号占位符 5"/>
          <p:cNvSpPr>
            <a:spLocks noGrp="1"/>
          </p:cNvSpPr>
          <p:nvPr>
            <p:ph type="sldNum" sz="quarter" idx="16"/>
          </p:nvPr>
        </p:nvSpPr>
        <p:spPr/>
        <p:txBody>
          <a:bodyPr/>
          <a:lstStyle>
            <a:lvl1pPr>
              <a:defRPr/>
            </a:lvl1pPr>
          </a:lstStyle>
          <a:p>
            <a:pPr>
              <a:defRPr/>
            </a:pPr>
            <a:fld id="{EB186389-CA0A-4186-BD59-0B9E12040C94}" type="slidenum">
              <a:rPr lang="zh-CN" altLang="en-US"/>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785794"/>
          </a:xfrm>
        </p:spPr>
        <p:txBody>
          <a:bodyPr>
            <a:normAutofit/>
          </a:bodyPr>
          <a:lstStyle>
            <a:lvl1pPr>
              <a:defRPr lang="zh-CN" altLang="en-US" sz="3600" b="0" kern="1200" dirty="0">
                <a:solidFill>
                  <a:schemeClr val="tx1"/>
                </a:solidFill>
                <a:effectLst>
                  <a:outerShdw blurRad="38100" dist="38100" dir="2700000" algn="tl">
                    <a:srgbClr val="000000">
                      <a:alpha val="43137"/>
                    </a:srgbClr>
                  </a:outerShdw>
                </a:effectLst>
                <a:latin typeface="Times New Roman" panose="02020503050405090304" pitchFamily="18" charset="0"/>
                <a:ea typeface="黑体" pitchFamily="2" charset="-122"/>
                <a:cs typeface="Times New Roman" panose="0202050305040509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0" y="1298111"/>
            <a:ext cx="12192000" cy="4697427"/>
          </a:xfrm>
        </p:spPr>
        <p:txBody>
          <a:bodyPr/>
          <a:lstStyle>
            <a:lvl1pPr marL="452755" indent="-452755">
              <a:buClr>
                <a:srgbClr val="C00000"/>
              </a:buClr>
              <a:buFont typeface="Wingdings" panose="05000000000000000000" pitchFamily="2" charset="2"/>
              <a:buChar char="p"/>
              <a:defRPr sz="2400" baseline="0">
                <a:latin typeface="Times New Roman" panose="02020503050405090304" pitchFamily="18" charset="0"/>
                <a:ea typeface="黑体" pitchFamily="2" charset="-122"/>
                <a:cs typeface="Times New Roman" panose="02020503050405090304" pitchFamily="18" charset="0"/>
              </a:defRPr>
            </a:lvl1pPr>
            <a:lvl2pPr marL="714375" indent="-357505">
              <a:buClr>
                <a:srgbClr val="C00000"/>
              </a:buClr>
              <a:buFont typeface="Wingdings" panose="05000000000000000000" pitchFamily="2" charset="2"/>
              <a:buChar char="u"/>
              <a:defRPr sz="2200" baseline="0">
                <a:latin typeface="Times New Roman" panose="02020503050405090304" pitchFamily="18" charset="0"/>
                <a:ea typeface="黑体" pitchFamily="2" charset="-122"/>
                <a:cs typeface="Times New Roman" panose="02020503050405090304" pitchFamily="18" charset="0"/>
              </a:defRPr>
            </a:lvl2pPr>
            <a:lvl3pPr marL="1071880" indent="-262255">
              <a:buClr>
                <a:srgbClr val="C00000"/>
              </a:buClr>
              <a:buFont typeface="Wingdings" panose="05000000000000000000" pitchFamily="2" charset="2"/>
              <a:buChar char="Ø"/>
              <a:defRPr sz="2000" baseline="0">
                <a:latin typeface="Times New Roman" panose="02020503050405090304" pitchFamily="18" charset="0"/>
                <a:ea typeface="黑体" pitchFamily="2" charset="-122"/>
                <a:cs typeface="Times New Roman" panose="02020503050405090304" pitchFamily="18" charset="0"/>
              </a:defRPr>
            </a:lvl3pPr>
            <a:lvl4pPr marL="1344930" indent="-273050">
              <a:buClr>
                <a:srgbClr val="C00000"/>
              </a:buClr>
              <a:defRPr baseline="0">
                <a:latin typeface="Times New Roman" panose="02020503050405090304" pitchFamily="18" charset="0"/>
                <a:ea typeface="黑体" pitchFamily="2" charset="-122"/>
                <a:cs typeface="Times New Roman" panose="02020503050405090304" pitchFamily="18" charset="0"/>
              </a:defRPr>
            </a:lvl4pPr>
            <a:lvl5pPr marL="1600200" indent="-349250">
              <a:defRPr baseline="0">
                <a:latin typeface="Times New Roman" panose="02020503050405090304" pitchFamily="18" charset="0"/>
                <a:ea typeface="黑体" pitchFamily="2" charset="-122"/>
                <a:cs typeface="Times New Roman" panose="02020503050405090304" pitchFamily="18"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文本占位符 2"/>
          <p:cNvSpPr>
            <a:spLocks noGrp="1"/>
          </p:cNvSpPr>
          <p:nvPr>
            <p:ph type="body" idx="13"/>
          </p:nvPr>
        </p:nvSpPr>
        <p:spPr>
          <a:xfrm>
            <a:off x="0" y="785794"/>
            <a:ext cx="12192000" cy="500066"/>
          </a:xfrm>
        </p:spPr>
        <p:txBody>
          <a:bodyPr anchor="b">
            <a:noAutofit/>
          </a:bodyPr>
          <a:lstStyle>
            <a:lvl1pPr marL="0" indent="0">
              <a:buNone/>
              <a:defRPr sz="2800" b="0">
                <a:solidFill>
                  <a:schemeClr val="bg1"/>
                </a:solidFill>
                <a:latin typeface="Times New Roman" panose="02020503050405090304" pitchFamily="18" charset="0"/>
                <a:ea typeface="黑体" pitchFamily="2" charset="-122"/>
                <a:cs typeface="Times New Roman" panose="0202050305040509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日期占位符 3"/>
          <p:cNvSpPr>
            <a:spLocks noGrp="1"/>
          </p:cNvSpPr>
          <p:nvPr>
            <p:ph type="dt" sz="half" idx="14"/>
          </p:nvPr>
        </p:nvSpPr>
        <p:spPr/>
        <p:txBody>
          <a:bodyPr/>
          <a:lstStyle/>
          <a:p>
            <a:pPr>
              <a:defRPr/>
            </a:pPr>
            <a:fld id="{97C2475A-0CD0-47A3-A878-5A984DE8400C}" type="datetime1">
              <a:rPr lang="zh-CN" altLang="en-US" smtClean="0"/>
            </a:fld>
            <a:endParaRPr lang="zh-CN" altLang="en-US"/>
          </a:p>
        </p:txBody>
      </p:sp>
      <p:sp>
        <p:nvSpPr>
          <p:cNvPr id="13" name="页脚占位符 12"/>
          <p:cNvSpPr>
            <a:spLocks noGrp="1"/>
          </p:cNvSpPr>
          <p:nvPr>
            <p:ph type="ftr" sz="quarter" idx="15"/>
          </p:nvPr>
        </p:nvSpPr>
        <p:spPr/>
        <p:txBody>
          <a:bodyPr/>
          <a:lstStyle/>
          <a:p>
            <a:pPr>
              <a:defRPr/>
            </a:pPr>
            <a:endParaRPr lang="zh-CN" altLang="en-US"/>
          </a:p>
        </p:txBody>
      </p:sp>
      <p:sp>
        <p:nvSpPr>
          <p:cNvPr id="14" name="灯片编号占位符 13"/>
          <p:cNvSpPr>
            <a:spLocks noGrp="1"/>
          </p:cNvSpPr>
          <p:nvPr>
            <p:ph type="sldNum" sz="quarter" idx="16"/>
          </p:nvPr>
        </p:nvSpPr>
        <p:spPr/>
        <p:txBody>
          <a:bodyPr/>
          <a:lstStyle/>
          <a:p>
            <a:pPr>
              <a:defRPr/>
            </a:pPr>
            <a:fld id="{964FF393-C57C-4479-9082-F0FC1A543F6A}"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pic>
        <p:nvPicPr>
          <p:cNvPr id="50" name="图片 4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57210" y="6227103"/>
            <a:ext cx="430646" cy="418821"/>
          </a:xfrm>
          <a:prstGeom prst="rect">
            <a:avLst/>
          </a:prstGeom>
        </p:spPr>
      </p:pic>
      <p:pic>
        <p:nvPicPr>
          <p:cNvPr id="51" name="图片 5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05169" y="6015028"/>
            <a:ext cx="2667901" cy="842972"/>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62" name="图片 6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7210" y="6227103"/>
            <a:ext cx="430646" cy="418821"/>
          </a:xfrm>
          <a:prstGeom prst="rect">
            <a:avLst/>
          </a:prstGeom>
        </p:spPr>
      </p:pic>
      <p:pic>
        <p:nvPicPr>
          <p:cNvPr id="63" name="图片 6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05169" y="6015028"/>
            <a:ext cx="2667901" cy="842972"/>
          </a:xfrm>
          <a:prstGeom prst="rect">
            <a:avLst/>
          </a:prstGeom>
        </p:spPr>
      </p:pic>
      <p:sp>
        <p:nvSpPr>
          <p:cNvPr id="2" name="Rectangle 1"/>
          <p:cNvSpPr/>
          <p:nvPr userDrawn="1"/>
        </p:nvSpPr>
        <p:spPr>
          <a:xfrm>
            <a:off x="9062720" y="6139397"/>
            <a:ext cx="2960656" cy="52474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灯片编号占位符 8"/>
          <p:cNvSpPr>
            <a:spLocks noGrp="1"/>
          </p:cNvSpPr>
          <p:nvPr>
            <p:ph type="sldNum" sz="quarter" idx="4"/>
          </p:nvPr>
        </p:nvSpPr>
        <p:spPr>
          <a:xfrm>
            <a:off x="11233163" y="6436513"/>
            <a:ext cx="717467" cy="292196"/>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09600" y="6356351"/>
            <a:ext cx="2844800" cy="365125"/>
          </a:xfrm>
          <a:prstGeom prst="rect">
            <a:avLst/>
          </a:prstGeom>
        </p:spPr>
        <p:txBody>
          <a:bodyPr/>
          <a:lstStyle/>
          <a:p>
            <a:pPr>
              <a:defRPr/>
            </a:pPr>
            <a:fld id="{C610A5DB-924D-4186-B2CE-FC9431D1DECB}" type="datetime1">
              <a:rPr lang="zh-CN" altLang="en-US" smtClean="0">
                <a:solidFill>
                  <a:prstClr val="black"/>
                </a:solidFill>
              </a:rPr>
            </a:fld>
            <a:endParaRPr lang="zh-CN" altLang="en-US">
              <a:solidFill>
                <a:prstClr val="black"/>
              </a:solidFill>
            </a:endParaRPr>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pPr>
              <a:defRPr/>
            </a:pPr>
            <a:endParaRPr lang="zh-CN" altLang="en-US">
              <a:solidFill>
                <a:prstClr val="black"/>
              </a:solidFill>
            </a:endParaRPr>
          </a:p>
        </p:txBody>
      </p:sp>
      <p:sp>
        <p:nvSpPr>
          <p:cNvPr id="5" name="灯片编号占位符 4"/>
          <p:cNvSpPr>
            <a:spLocks noGrp="1"/>
          </p:cNvSpPr>
          <p:nvPr>
            <p:ph type="sldNum" sz="quarter" idx="12"/>
          </p:nvPr>
        </p:nvSpPr>
        <p:spPr>
          <a:xfrm>
            <a:off x="9239251" y="6356351"/>
            <a:ext cx="2844800" cy="365125"/>
          </a:xfrm>
          <a:prstGeom prst="rect">
            <a:avLst/>
          </a:prstGeom>
        </p:spPr>
        <p:txBody>
          <a:bodyPr/>
          <a:lstStyle/>
          <a:p>
            <a:pPr>
              <a:defRPr/>
            </a:pPr>
            <a:fld id="{9273A2F2-AC94-4518-B158-12152C9C62F0}" type="slidenum">
              <a:rPr lang="zh-CN" altLang="en-US" smtClean="0">
                <a:solidFill>
                  <a:prstClr val="black"/>
                </a:solidFill>
              </a:rPr>
            </a:fld>
            <a:endParaRPr lang="zh-CN" altLang="en-US" dirty="0">
              <a:solidFill>
                <a:prstClr val="black"/>
              </a:solidFill>
            </a:endParaRPr>
          </a:p>
        </p:txBody>
      </p:sp>
      <p:pic>
        <p:nvPicPr>
          <p:cNvPr id="7" name="图片 11" descr="北理标志.gif"/>
          <p:cNvPicPr>
            <a:picLocks noChangeAspect="1"/>
          </p:cNvPicPr>
          <p:nvPr userDrawn="1"/>
        </p:nvPicPr>
        <p:blipFill>
          <a:blip r:embed="rId2"/>
          <a:srcRect/>
          <a:stretch>
            <a:fillRect/>
          </a:stretch>
        </p:blipFill>
        <p:spPr bwMode="auto">
          <a:xfrm>
            <a:off x="2" y="0"/>
            <a:ext cx="981633" cy="823662"/>
          </a:xfrm>
          <a:prstGeom prst="rect">
            <a:avLst/>
          </a:prstGeom>
          <a:noFill/>
          <a:ln w="9525">
            <a:noFill/>
            <a:miter lim="800000"/>
            <a:headEnd/>
            <a:tailEnd/>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09600" y="6356351"/>
            <a:ext cx="2844800" cy="365125"/>
          </a:xfrm>
          <a:prstGeom prst="rect">
            <a:avLst/>
          </a:prstGeom>
        </p:spPr>
        <p:txBody>
          <a:bodyPr/>
          <a:lstStyle/>
          <a:p>
            <a:pPr>
              <a:defRPr/>
            </a:pPr>
            <a:fld id="{C610A5DB-924D-4186-B2CE-FC9431D1DECB}" type="datetime1">
              <a:rPr lang="zh-CN" altLang="en-US" smtClean="0">
                <a:solidFill>
                  <a:prstClr val="black"/>
                </a:solidFill>
              </a:rPr>
            </a:fld>
            <a:endParaRPr lang="zh-CN" altLang="en-US">
              <a:solidFill>
                <a:prstClr val="black"/>
              </a:solidFill>
            </a:endParaRPr>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pPr>
              <a:defRPr/>
            </a:pPr>
            <a:endParaRPr lang="zh-CN" altLang="en-US">
              <a:solidFill>
                <a:prstClr val="black"/>
              </a:solidFill>
            </a:endParaRPr>
          </a:p>
        </p:txBody>
      </p:sp>
      <p:sp>
        <p:nvSpPr>
          <p:cNvPr id="5" name="灯片编号占位符 4"/>
          <p:cNvSpPr>
            <a:spLocks noGrp="1"/>
          </p:cNvSpPr>
          <p:nvPr>
            <p:ph type="sldNum" sz="quarter" idx="12"/>
          </p:nvPr>
        </p:nvSpPr>
        <p:spPr>
          <a:xfrm>
            <a:off x="9239251" y="6356351"/>
            <a:ext cx="2844800" cy="365125"/>
          </a:xfrm>
          <a:prstGeom prst="rect">
            <a:avLst/>
          </a:prstGeom>
        </p:spPr>
        <p:txBody>
          <a:bodyPr/>
          <a:lstStyle/>
          <a:p>
            <a:pPr>
              <a:defRPr/>
            </a:pPr>
            <a:fld id="{9273A2F2-AC94-4518-B158-12152C9C62F0}" type="slidenum">
              <a:rPr lang="zh-CN" altLang="en-US" smtClean="0">
                <a:solidFill>
                  <a:prstClr val="black"/>
                </a:solidFill>
              </a:rPr>
            </a:fld>
            <a:endParaRPr lang="zh-CN" altLang="en-US" dirty="0">
              <a:solidFill>
                <a:prstClr val="black"/>
              </a:solidFill>
            </a:endParaRPr>
          </a:p>
        </p:txBody>
      </p:sp>
      <p:pic>
        <p:nvPicPr>
          <p:cNvPr id="7" name="图片 11" descr="北理标志.gif"/>
          <p:cNvPicPr>
            <a:picLocks noChangeAspect="1"/>
          </p:cNvPicPr>
          <p:nvPr userDrawn="1"/>
        </p:nvPicPr>
        <p:blipFill>
          <a:blip r:embed="rId2"/>
          <a:srcRect/>
          <a:stretch>
            <a:fillRect/>
          </a:stretch>
        </p:blipFill>
        <p:spPr bwMode="auto">
          <a:xfrm>
            <a:off x="2" y="0"/>
            <a:ext cx="1103445" cy="823662"/>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1016736"/>
          </a:xfrm>
        </p:spPr>
        <p:txBody>
          <a:bodyPr>
            <a:noAutofit/>
          </a:bodyPr>
          <a:lstStyle>
            <a:lvl1pPr algn="l">
              <a:defRPr sz="3200" b="1">
                <a:solidFill>
                  <a:schemeClr val="tx1"/>
                </a:solidFill>
                <a:effectLst/>
                <a:latin typeface="黑体" pitchFamily="2" charset="-122"/>
                <a:ea typeface="黑体"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0" y="1105745"/>
            <a:ext cx="12192000" cy="4942801"/>
          </a:xfrm>
        </p:spPr>
        <p:txBody>
          <a:bodyPr/>
          <a:lstStyle>
            <a:lvl1pPr marL="452755" indent="-452755">
              <a:buClr>
                <a:srgbClr val="C00000"/>
              </a:buClr>
              <a:buFont typeface="Wingdings" panose="05000000000000000000" pitchFamily="2" charset="2"/>
              <a:buChar char="p"/>
              <a:defRPr sz="2800" baseline="0">
                <a:latin typeface="Times New Roman" panose="02020503050405090304" pitchFamily="18" charset="0"/>
                <a:ea typeface="黑体" pitchFamily="2" charset="-122"/>
              </a:defRPr>
            </a:lvl1pPr>
            <a:lvl2pPr marL="714375" indent="-357505">
              <a:buClr>
                <a:srgbClr val="C00000"/>
              </a:buClr>
              <a:buFont typeface="Wingdings" panose="05000000000000000000" pitchFamily="2" charset="2"/>
              <a:buChar char="u"/>
              <a:defRPr sz="2400" baseline="0">
                <a:latin typeface="Times New Roman" panose="02020503050405090304" pitchFamily="18" charset="0"/>
                <a:ea typeface="黑体" pitchFamily="2" charset="-122"/>
              </a:defRPr>
            </a:lvl2pPr>
            <a:lvl3pPr marL="1071880" indent="-262255">
              <a:buClr>
                <a:srgbClr val="C00000"/>
              </a:buClr>
              <a:buFont typeface="Wingdings" panose="05000000000000000000" pitchFamily="2" charset="2"/>
              <a:buChar char="Ø"/>
              <a:defRPr sz="2000" baseline="0">
                <a:latin typeface="Times New Roman" panose="02020503050405090304" pitchFamily="18" charset="0"/>
                <a:ea typeface="黑体" pitchFamily="2" charset="-122"/>
              </a:defRPr>
            </a:lvl3pPr>
            <a:lvl4pPr marL="1344930" indent="-273050">
              <a:buClr>
                <a:srgbClr val="C00000"/>
              </a:buClr>
              <a:defRPr baseline="0">
                <a:latin typeface="Times New Roman" panose="02020503050405090304" pitchFamily="18" charset="0"/>
                <a:ea typeface="黑体" pitchFamily="2" charset="-122"/>
              </a:defRPr>
            </a:lvl4pPr>
            <a:lvl5pPr marL="1600200" indent="-349250">
              <a:defRPr baseline="0">
                <a:latin typeface="Times New Roman" panose="02020503050405090304" pitchFamily="18" charset="0"/>
                <a:ea typeface="黑体" pitchFamily="2"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3"/>
          <p:cNvSpPr>
            <a:spLocks noGrp="1"/>
          </p:cNvSpPr>
          <p:nvPr>
            <p:ph type="dt" sz="half" idx="14"/>
          </p:nvPr>
        </p:nvSpPr>
        <p:spPr/>
        <p:txBody>
          <a:bodyPr/>
          <a:lstStyle>
            <a:lvl1pPr>
              <a:defRPr/>
            </a:lvl1pPr>
          </a:lstStyle>
          <a:p>
            <a:pPr>
              <a:defRPr/>
            </a:pPr>
            <a:fld id="{F1EBA75B-223A-463E-BA82-707D30408981}" type="datetime1">
              <a:rPr lang="zh-CN" altLang="en-US"/>
            </a:fld>
            <a:endParaRPr lang="zh-CN" altLang="en-US"/>
          </a:p>
        </p:txBody>
      </p:sp>
      <p:sp>
        <p:nvSpPr>
          <p:cNvPr id="6" name="页脚占位符 4"/>
          <p:cNvSpPr>
            <a:spLocks noGrp="1"/>
          </p:cNvSpPr>
          <p:nvPr>
            <p:ph type="ftr" sz="quarter" idx="15"/>
          </p:nvPr>
        </p:nvSpPr>
        <p:spPr/>
        <p:txBody>
          <a:bodyPr/>
          <a:lstStyle>
            <a:lvl1pPr>
              <a:defRPr/>
            </a:lvl1pPr>
          </a:lstStyle>
          <a:p>
            <a:pPr>
              <a:defRPr/>
            </a:pPr>
            <a:endParaRPr lang="zh-CN" altLang="en-US"/>
          </a:p>
        </p:txBody>
      </p:sp>
      <p:sp>
        <p:nvSpPr>
          <p:cNvPr id="7" name="灯片编号占位符 5"/>
          <p:cNvSpPr>
            <a:spLocks noGrp="1"/>
          </p:cNvSpPr>
          <p:nvPr>
            <p:ph type="sldNum" sz="quarter" idx="16"/>
          </p:nvPr>
        </p:nvSpPr>
        <p:spPr/>
        <p:txBody>
          <a:bodyPr/>
          <a:lstStyle>
            <a:lvl1pPr>
              <a:defRPr/>
            </a:lvl1pPr>
          </a:lstStyle>
          <a:p>
            <a:pPr>
              <a:defRPr/>
            </a:pPr>
            <a:fld id="{A1AAF15E-CBEF-432B-B719-FD7914F887D9}" type="slidenum">
              <a:rPr lang="zh-CN" altLang="en-US"/>
            </a:fld>
            <a:endParaRPr lang="zh-CN" altLang="en-US"/>
          </a:p>
        </p:txBody>
      </p:sp>
      <p:sp>
        <p:nvSpPr>
          <p:cNvPr id="4" name="矩形 3"/>
          <p:cNvSpPr/>
          <p:nvPr userDrawn="1"/>
        </p:nvSpPr>
        <p:spPr>
          <a:xfrm>
            <a:off x="0" y="1016736"/>
            <a:ext cx="12192000" cy="36000"/>
          </a:xfrm>
          <a:prstGeom prst="rect">
            <a:avLst/>
          </a:prstGeom>
          <a:gradFill flip="none" rotWithShape="1">
            <a:gsLst>
              <a:gs pos="0">
                <a:srgbClr val="1A3360"/>
              </a:gs>
              <a:gs pos="89000">
                <a:srgbClr val="7494CE"/>
              </a:gs>
              <a:gs pos="95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1016736"/>
          </a:xfrm>
        </p:spPr>
        <p:txBody>
          <a:bodyPr>
            <a:noAutofit/>
          </a:bodyPr>
          <a:lstStyle>
            <a:lvl1pPr algn="l">
              <a:defRPr sz="3200" b="1" baseline="0">
                <a:solidFill>
                  <a:schemeClr val="tx1"/>
                </a:solidFill>
                <a:effectLst/>
                <a:latin typeface="Times New Roman" panose="02020503050405090304" pitchFamily="18" charset="0"/>
                <a:ea typeface="黑体"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0" y="1105745"/>
            <a:ext cx="12192000" cy="4942801"/>
          </a:xfrm>
        </p:spPr>
        <p:txBody>
          <a:bodyPr/>
          <a:lstStyle>
            <a:lvl1pPr marL="452755" indent="-452755">
              <a:buClr>
                <a:srgbClr val="C00000"/>
              </a:buClr>
              <a:buFont typeface="Wingdings" panose="05000000000000000000" pitchFamily="2" charset="2"/>
              <a:buChar char="p"/>
              <a:defRPr sz="2600" baseline="0">
                <a:latin typeface="Times New Roman" panose="02020503050405090304" pitchFamily="18" charset="0"/>
                <a:ea typeface="黑体" pitchFamily="2" charset="-122"/>
              </a:defRPr>
            </a:lvl1pPr>
            <a:lvl2pPr marL="714375" indent="-357505">
              <a:buClr>
                <a:srgbClr val="C00000"/>
              </a:buClr>
              <a:buFont typeface="Wingdings" panose="05000000000000000000" pitchFamily="2" charset="2"/>
              <a:buChar char="u"/>
              <a:defRPr sz="2200" baseline="0">
                <a:latin typeface="Times New Roman" panose="02020503050405090304" pitchFamily="18" charset="0"/>
                <a:ea typeface="黑体" pitchFamily="2" charset="-122"/>
              </a:defRPr>
            </a:lvl2pPr>
            <a:lvl3pPr marL="1071880" indent="-262255">
              <a:buClr>
                <a:srgbClr val="C00000"/>
              </a:buClr>
              <a:buFont typeface="Wingdings" panose="05000000000000000000" pitchFamily="2" charset="2"/>
              <a:buChar char="Ø"/>
              <a:defRPr sz="2000" baseline="0">
                <a:latin typeface="Times New Roman" panose="02020503050405090304" pitchFamily="18" charset="0"/>
                <a:ea typeface="黑体" pitchFamily="2" charset="-122"/>
              </a:defRPr>
            </a:lvl3pPr>
            <a:lvl4pPr marL="1344930" indent="-273050">
              <a:buClr>
                <a:srgbClr val="C00000"/>
              </a:buClr>
              <a:defRPr baseline="0">
                <a:latin typeface="Times New Roman" panose="02020503050405090304" pitchFamily="18" charset="0"/>
                <a:ea typeface="黑体" pitchFamily="2" charset="-122"/>
              </a:defRPr>
            </a:lvl4pPr>
            <a:lvl5pPr marL="1600200" indent="-349250">
              <a:defRPr baseline="0">
                <a:latin typeface="Times New Roman" panose="02020503050405090304" pitchFamily="18" charset="0"/>
                <a:ea typeface="黑体" pitchFamily="2"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3"/>
          <p:cNvSpPr>
            <a:spLocks noGrp="1"/>
          </p:cNvSpPr>
          <p:nvPr>
            <p:ph type="dt" sz="half" idx="14"/>
          </p:nvPr>
        </p:nvSpPr>
        <p:spPr/>
        <p:txBody>
          <a:bodyPr/>
          <a:lstStyle>
            <a:lvl1pPr>
              <a:defRPr/>
            </a:lvl1pPr>
          </a:lstStyle>
          <a:p>
            <a:pPr>
              <a:defRPr/>
            </a:pPr>
            <a:fld id="{4A692703-636F-46C0-8135-AA5BC408966F}" type="datetime1">
              <a:rPr lang="zh-CN" altLang="en-US" smtClean="0"/>
            </a:fld>
            <a:endParaRPr lang="zh-CN" altLang="en-US"/>
          </a:p>
        </p:txBody>
      </p:sp>
      <p:sp>
        <p:nvSpPr>
          <p:cNvPr id="6" name="页脚占位符 4"/>
          <p:cNvSpPr>
            <a:spLocks noGrp="1"/>
          </p:cNvSpPr>
          <p:nvPr>
            <p:ph type="ftr" sz="quarter" idx="15"/>
          </p:nvPr>
        </p:nvSpPr>
        <p:spPr/>
        <p:txBody>
          <a:bodyPr/>
          <a:lstStyle>
            <a:lvl1pPr>
              <a:defRPr/>
            </a:lvl1pPr>
          </a:lstStyle>
          <a:p>
            <a:pPr>
              <a:defRPr/>
            </a:pPr>
            <a:endParaRPr lang="zh-CN" altLang="en-US"/>
          </a:p>
        </p:txBody>
      </p:sp>
      <p:sp>
        <p:nvSpPr>
          <p:cNvPr id="7" name="灯片编号占位符 5"/>
          <p:cNvSpPr>
            <a:spLocks noGrp="1"/>
          </p:cNvSpPr>
          <p:nvPr>
            <p:ph type="sldNum" sz="quarter" idx="16"/>
          </p:nvPr>
        </p:nvSpPr>
        <p:spPr/>
        <p:txBody>
          <a:bodyPr/>
          <a:lstStyle>
            <a:lvl1pPr>
              <a:defRPr/>
            </a:lvl1pPr>
          </a:lstStyle>
          <a:p>
            <a:pPr>
              <a:defRPr/>
            </a:pPr>
            <a:fld id="{A1AAF15E-CBEF-432B-B719-FD7914F887D9}" type="slidenum">
              <a:rPr lang="zh-CN" altLang="en-US" smtClean="0"/>
            </a:fld>
            <a:endParaRPr lang="zh-CN" altLang="en-US"/>
          </a:p>
        </p:txBody>
      </p:sp>
      <p:sp>
        <p:nvSpPr>
          <p:cNvPr id="4" name="矩形 3"/>
          <p:cNvSpPr/>
          <p:nvPr userDrawn="1"/>
        </p:nvSpPr>
        <p:spPr>
          <a:xfrm>
            <a:off x="0" y="1016736"/>
            <a:ext cx="12192000" cy="36000"/>
          </a:xfrm>
          <a:prstGeom prst="rect">
            <a:avLst/>
          </a:prstGeom>
          <a:gradFill flip="none" rotWithShape="1">
            <a:gsLst>
              <a:gs pos="0">
                <a:srgbClr val="1A3360"/>
              </a:gs>
              <a:gs pos="89000">
                <a:srgbClr val="7494CE"/>
              </a:gs>
              <a:gs pos="95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692696"/>
          </a:xfrm>
        </p:spPr>
        <p:txBody>
          <a:bodyPr>
            <a:normAutofit/>
          </a:bodyPr>
          <a:lstStyle>
            <a:lvl1pPr>
              <a:defRPr sz="3600" b="1">
                <a:solidFill>
                  <a:schemeClr val="tx1"/>
                </a:solidFill>
                <a:effectLst/>
                <a:latin typeface="Times New Roman" panose="02020503050405090304" pitchFamily="18" charset="0"/>
                <a:ea typeface="黑体" pitchFamily="2" charset="-122"/>
                <a:cs typeface="Times New Roman" panose="0202050305040509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143131" y="1379910"/>
            <a:ext cx="12001541" cy="5073427"/>
          </a:xfrm>
          <a:prstGeom prst="rect">
            <a:avLst/>
          </a:prstGeom>
        </p:spPr>
        <p:txBody>
          <a:bodyPr/>
          <a:lstStyle>
            <a:lvl1pPr marL="452755" indent="-452755">
              <a:buClr>
                <a:srgbClr val="C00000"/>
              </a:buClr>
              <a:buFont typeface="Wingdings" panose="05000000000000000000" pitchFamily="2" charset="2"/>
              <a:buChar char="p"/>
              <a:defRPr sz="2400" b="0">
                <a:solidFill>
                  <a:schemeClr val="tx1"/>
                </a:solidFill>
                <a:latin typeface="Times New Roman" panose="02020503050405090304" pitchFamily="18" charset="0"/>
                <a:ea typeface="黑体" pitchFamily="2" charset="-122"/>
                <a:cs typeface="Times New Roman" panose="02020503050405090304" pitchFamily="18" charset="0"/>
              </a:defRPr>
            </a:lvl1pPr>
            <a:lvl2pPr marL="714375" indent="-357505">
              <a:buClr>
                <a:srgbClr val="C00000"/>
              </a:buClr>
              <a:buFont typeface="Wingdings" panose="05000000000000000000" pitchFamily="2" charset="2"/>
              <a:buChar char="u"/>
              <a:defRPr sz="2200">
                <a:solidFill>
                  <a:schemeClr val="tx1"/>
                </a:solidFill>
                <a:latin typeface="Times New Roman" panose="02020503050405090304" pitchFamily="18" charset="0"/>
                <a:ea typeface="黑体" pitchFamily="2" charset="-122"/>
                <a:cs typeface="Times New Roman" panose="02020503050405090304" pitchFamily="18" charset="0"/>
              </a:defRPr>
            </a:lvl2pPr>
            <a:lvl3pPr marL="1071880" indent="-262255">
              <a:buClr>
                <a:srgbClr val="C00000"/>
              </a:buClr>
              <a:buFont typeface="Wingdings" panose="05000000000000000000" pitchFamily="2" charset="2"/>
              <a:buChar char="Ø"/>
              <a:defRPr sz="2000">
                <a:solidFill>
                  <a:schemeClr val="tx1"/>
                </a:solidFill>
                <a:latin typeface="Times New Roman" panose="02020503050405090304" pitchFamily="18" charset="0"/>
                <a:ea typeface="黑体" pitchFamily="2" charset="-122"/>
                <a:cs typeface="Times New Roman" panose="02020503050405090304" pitchFamily="18" charset="0"/>
              </a:defRPr>
            </a:lvl3pPr>
            <a:lvl4pPr marL="1344930" indent="-273050">
              <a:buClr>
                <a:srgbClr val="C00000"/>
              </a:buClr>
              <a:defRPr sz="2000">
                <a:solidFill>
                  <a:schemeClr val="tx1"/>
                </a:solidFill>
                <a:latin typeface="Times New Roman" panose="02020503050405090304" pitchFamily="18" charset="0"/>
                <a:ea typeface="黑体" pitchFamily="2" charset="-122"/>
                <a:cs typeface="Times New Roman" panose="02020503050405090304" pitchFamily="18" charset="0"/>
              </a:defRPr>
            </a:lvl4pPr>
            <a:lvl5pPr marL="1600200" indent="-349250">
              <a:defRPr sz="2000">
                <a:solidFill>
                  <a:schemeClr val="tx1"/>
                </a:solidFill>
                <a:latin typeface="Times New Roman" panose="02020503050405090304" pitchFamily="18" charset="0"/>
                <a:ea typeface="黑体" pitchFamily="2" charset="-122"/>
                <a:cs typeface="Times New Roman" panose="02020503050405090304" pitchFamily="18"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10"/>
          <p:cNvSpPr>
            <a:spLocks noGrp="1" noChangeArrowheads="1"/>
          </p:cNvSpPr>
          <p:nvPr>
            <p:ph type="dt" sz="half" idx="10"/>
          </p:nvPr>
        </p:nvSpPr>
        <p:spPr/>
        <p:txBody>
          <a:bodyPr/>
          <a:lstStyle>
            <a:lvl1pPr>
              <a:defRPr>
                <a:latin typeface="Times New Roman" panose="02020503050405090304" pitchFamily="18" charset="0"/>
                <a:cs typeface="Times New Roman" panose="02020503050405090304" pitchFamily="18" charset="0"/>
              </a:defRPr>
            </a:lvl1pPr>
          </a:lstStyle>
          <a:p>
            <a:pPr>
              <a:defRPr/>
            </a:pPr>
            <a:fld id="{748894D5-26E4-4FD4-9797-E6B3565EF700}" type="datetimeFigureOut">
              <a:rPr lang="zh-CN" altLang="en-US" smtClean="0"/>
            </a:fld>
            <a:endParaRPr lang="zh-CN" altLang="en-US"/>
          </a:p>
        </p:txBody>
      </p:sp>
      <p:sp>
        <p:nvSpPr>
          <p:cNvPr id="5" name="Rectangle 11"/>
          <p:cNvSpPr>
            <a:spLocks noGrp="1" noChangeArrowheads="1"/>
          </p:cNvSpPr>
          <p:nvPr>
            <p:ph type="ftr" sz="quarter" idx="11"/>
          </p:nvPr>
        </p:nvSpPr>
        <p:spPr/>
        <p:txBody>
          <a:bodyPr/>
          <a:lstStyle>
            <a:lvl1pPr>
              <a:defRPr>
                <a:latin typeface="Times New Roman" panose="02020503050405090304" pitchFamily="18" charset="0"/>
                <a:cs typeface="Times New Roman" panose="02020503050405090304" pitchFamily="18" charset="0"/>
              </a:defRPr>
            </a:lvl1pPr>
          </a:lstStyle>
          <a:p>
            <a:pPr>
              <a:defRPr/>
            </a:pPr>
            <a:endParaRPr lang="zh-CN" altLang="en-US"/>
          </a:p>
        </p:txBody>
      </p:sp>
      <p:sp>
        <p:nvSpPr>
          <p:cNvPr id="6" name="Rectangle 12"/>
          <p:cNvSpPr>
            <a:spLocks noGrp="1" noChangeArrowheads="1"/>
          </p:cNvSpPr>
          <p:nvPr>
            <p:ph type="sldNum" sz="quarter" idx="12"/>
          </p:nvPr>
        </p:nvSpPr>
        <p:spPr/>
        <p:txBody>
          <a:bodyPr/>
          <a:lstStyle>
            <a:lvl1pPr>
              <a:defRPr>
                <a:latin typeface="Times New Roman" panose="02020503050405090304" pitchFamily="18" charset="0"/>
                <a:cs typeface="Times New Roman" panose="02020503050405090304" pitchFamily="18" charset="0"/>
              </a:defRPr>
            </a:lvl1pPr>
          </a:lstStyle>
          <a:p>
            <a:pPr>
              <a:defRPr/>
            </a:pPr>
            <a:fld id="{6E84837F-13C3-4D04-999D-D7C4CE9492C8}" type="slidenum">
              <a:rPr lang="zh-CN" altLang="en-US" smtClean="0"/>
            </a:fld>
            <a:endParaRPr lang="zh-CN" altLang="en-US" dirty="0"/>
          </a:p>
        </p:txBody>
      </p:sp>
      <p:sp>
        <p:nvSpPr>
          <p:cNvPr id="7" name="文本占位符 2"/>
          <p:cNvSpPr>
            <a:spLocks noGrp="1"/>
          </p:cNvSpPr>
          <p:nvPr>
            <p:ph type="body" idx="13"/>
          </p:nvPr>
        </p:nvSpPr>
        <p:spPr>
          <a:xfrm>
            <a:off x="-336715" y="706590"/>
            <a:ext cx="12192000" cy="500066"/>
          </a:xfrm>
          <a:prstGeom prst="rect">
            <a:avLst/>
          </a:prstGeom>
        </p:spPr>
        <p:txBody>
          <a:bodyPr anchor="b">
            <a:noAutofit/>
          </a:bodyPr>
          <a:lstStyle>
            <a:lvl1pPr marL="0" indent="357505">
              <a:buNone/>
              <a:defRPr sz="2800" b="0">
                <a:solidFill>
                  <a:schemeClr val="bg1"/>
                </a:solidFill>
                <a:effectLst/>
                <a:latin typeface="Times New Roman" panose="02020503050405090304" pitchFamily="18" charset="0"/>
                <a:ea typeface="黑体" pitchFamily="2" charset="-122"/>
                <a:cs typeface="Times New Roman" panose="0202050305040509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1428765-A346-4CA8-B10A-8B8FE67481D5}"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5D3C1C0-7132-4C12-BA84-B80FA0E735FD}" type="slidenum">
              <a:rPr lang="zh-CN" altLang="en-US"/>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通用">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692696"/>
          </a:xfrm>
        </p:spPr>
        <p:txBody>
          <a:bodyPr>
            <a:normAutofit/>
          </a:bodyPr>
          <a:lstStyle>
            <a:lvl1pPr>
              <a:defRPr sz="4000" b="0">
                <a:solidFill>
                  <a:schemeClr val="tx1"/>
                </a:solidFill>
                <a:effectLst>
                  <a:outerShdw blurRad="38100" dist="38100" dir="2700000" algn="tl">
                    <a:srgbClr val="000000">
                      <a:alpha val="43137"/>
                    </a:srgbClr>
                  </a:outerShdw>
                </a:effectLst>
                <a:latin typeface="黑体" pitchFamily="2" charset="-122"/>
                <a:ea typeface="黑体"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12160" y="1235265"/>
            <a:ext cx="12001541" cy="4697427"/>
          </a:xfrm>
          <a:prstGeom prst="rect">
            <a:avLst/>
          </a:prstGeom>
        </p:spPr>
        <p:txBody>
          <a:bodyPr/>
          <a:lstStyle>
            <a:lvl1pPr marL="452755" indent="-452755">
              <a:buClr>
                <a:srgbClr val="C00000"/>
              </a:buClr>
              <a:buFont typeface="Wingdings" panose="05000000000000000000" pitchFamily="2" charset="2"/>
              <a:buChar char="p"/>
              <a:defRPr sz="2800" b="0">
                <a:latin typeface="Times New Roman" panose="02020503050405090304" pitchFamily="18" charset="0"/>
                <a:ea typeface="黑体" pitchFamily="2" charset="-122"/>
                <a:cs typeface="Times New Roman" panose="02020503050405090304" pitchFamily="18" charset="0"/>
              </a:defRPr>
            </a:lvl1pPr>
            <a:lvl2pPr marL="714375" indent="-357505">
              <a:buClr>
                <a:srgbClr val="C00000"/>
              </a:buClr>
              <a:buFont typeface="Wingdings" panose="05000000000000000000" pitchFamily="2" charset="2"/>
              <a:buChar char="u"/>
              <a:defRPr sz="2400">
                <a:latin typeface="Times New Roman" panose="02020503050405090304" pitchFamily="18" charset="0"/>
                <a:ea typeface="黑体" pitchFamily="2" charset="-122"/>
                <a:cs typeface="Times New Roman" panose="02020503050405090304" pitchFamily="18" charset="0"/>
              </a:defRPr>
            </a:lvl2pPr>
            <a:lvl3pPr marL="1071880" indent="-262255">
              <a:buClr>
                <a:srgbClr val="C00000"/>
              </a:buClr>
              <a:buFont typeface="Wingdings" panose="05000000000000000000" pitchFamily="2" charset="2"/>
              <a:buChar char="Ø"/>
              <a:defRPr sz="2200">
                <a:latin typeface="Times New Roman" panose="02020503050405090304" pitchFamily="18" charset="0"/>
                <a:ea typeface="黑体" pitchFamily="2" charset="-122"/>
                <a:cs typeface="Times New Roman" panose="02020503050405090304" pitchFamily="18" charset="0"/>
              </a:defRPr>
            </a:lvl3pPr>
            <a:lvl4pPr marL="1344930" indent="-273050">
              <a:buClr>
                <a:srgbClr val="C00000"/>
              </a:buClr>
              <a:defRPr>
                <a:latin typeface="Times New Roman" panose="02020503050405090304" pitchFamily="18" charset="0"/>
                <a:ea typeface="黑体" pitchFamily="2" charset="-122"/>
                <a:cs typeface="Times New Roman" panose="02020503050405090304" pitchFamily="18" charset="0"/>
              </a:defRPr>
            </a:lvl4pPr>
            <a:lvl5pPr marL="1600200" indent="-349250">
              <a:defRPr>
                <a:latin typeface="Times New Roman" panose="02020503050405090304" pitchFamily="18" charset="0"/>
                <a:ea typeface="黑体" pitchFamily="2" charset="-122"/>
                <a:cs typeface="Times New Roman" panose="02020503050405090304" pitchFamily="18"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文本占位符 2"/>
          <p:cNvSpPr>
            <a:spLocks noGrp="1"/>
          </p:cNvSpPr>
          <p:nvPr>
            <p:ph type="body" idx="13"/>
          </p:nvPr>
        </p:nvSpPr>
        <p:spPr>
          <a:xfrm>
            <a:off x="-336715" y="706590"/>
            <a:ext cx="12192000" cy="500066"/>
          </a:xfrm>
          <a:prstGeom prst="rect">
            <a:avLst/>
          </a:prstGeom>
        </p:spPr>
        <p:txBody>
          <a:bodyPr anchor="b">
            <a:noAutofit/>
          </a:bodyPr>
          <a:lstStyle>
            <a:lvl1pPr marL="0" indent="357505">
              <a:buNone/>
              <a:defRPr sz="3200" b="0">
                <a:solidFill>
                  <a:schemeClr val="bg1"/>
                </a:solidFill>
                <a:effectLst/>
                <a:latin typeface="黑体" pitchFamily="2" charset="-122"/>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5" name="日期占位符 3"/>
          <p:cNvSpPr>
            <a:spLocks noGrp="1"/>
          </p:cNvSpPr>
          <p:nvPr>
            <p:ph type="dt" sz="half" idx="14"/>
          </p:nvPr>
        </p:nvSpPr>
        <p:spPr/>
        <p:txBody>
          <a:bodyPr/>
          <a:lstStyle>
            <a:lvl1pPr>
              <a:defRPr/>
            </a:lvl1pPr>
          </a:lstStyle>
          <a:p>
            <a:pPr>
              <a:defRPr/>
            </a:pPr>
            <a:fld id="{200D73BF-9194-4026-BD25-3666B6D49A77}" type="datetime1">
              <a:rPr lang="zh-CN" altLang="en-US"/>
            </a:fld>
            <a:endParaRPr lang="zh-CN" altLang="en-US"/>
          </a:p>
        </p:txBody>
      </p:sp>
      <p:sp>
        <p:nvSpPr>
          <p:cNvPr id="6" name="页脚占位符 4"/>
          <p:cNvSpPr>
            <a:spLocks noGrp="1"/>
          </p:cNvSpPr>
          <p:nvPr>
            <p:ph type="ftr" sz="quarter" idx="15"/>
          </p:nvPr>
        </p:nvSpPr>
        <p:spPr/>
        <p:txBody>
          <a:bodyPr/>
          <a:lstStyle>
            <a:lvl1pPr>
              <a:defRPr/>
            </a:lvl1pPr>
          </a:lstStyle>
          <a:p>
            <a:pPr>
              <a:defRPr/>
            </a:pPr>
            <a:endParaRPr lang="zh-CN" altLang="en-US"/>
          </a:p>
        </p:txBody>
      </p:sp>
      <p:sp>
        <p:nvSpPr>
          <p:cNvPr id="7" name="灯片编号占位符 5"/>
          <p:cNvSpPr>
            <a:spLocks noGrp="1"/>
          </p:cNvSpPr>
          <p:nvPr>
            <p:ph type="sldNum" sz="quarter" idx="16"/>
          </p:nvPr>
        </p:nvSpPr>
        <p:spPr/>
        <p:txBody>
          <a:bodyPr/>
          <a:lstStyle>
            <a:lvl1pPr>
              <a:defRPr/>
            </a:lvl1pPr>
          </a:lstStyle>
          <a:p>
            <a:pPr>
              <a:defRPr/>
            </a:pPr>
            <a:fld id="{EB186389-CA0A-4186-BD59-0B9E12040C94}" type="slidenum">
              <a:rPr lang="zh-CN" altLang="en-US"/>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0"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1" Type="http://schemas.openxmlformats.org/officeDocument/2006/relationships/theme" Target="../theme/theme3.xml"/><Relationship Id="rId20" Type="http://schemas.openxmlformats.org/officeDocument/2006/relationships/slideLayout" Target="../slideLayouts/slideLayout38.xml"/><Relationship Id="rId2" Type="http://schemas.openxmlformats.org/officeDocument/2006/relationships/slideLayout" Target="../slideLayouts/slideLayout20.xml"/><Relationship Id="rId19" Type="http://schemas.openxmlformats.org/officeDocument/2006/relationships/slideLayout" Target="../slideLayouts/slideLayout37.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2531"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ea typeface="宋体"/>
              </a:defRPr>
            </a:lvl1pPr>
          </a:lstStyle>
          <a:p>
            <a:pPr>
              <a:defRPr/>
            </a:pPr>
            <a:fld id="{97C2475A-0CD0-47A3-A878-5A984DE8400C}" type="datetime1">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9239251" y="6356351"/>
            <a:ext cx="2844800" cy="365125"/>
          </a:xfrm>
          <a:prstGeom prst="rect">
            <a:avLst/>
          </a:prstGeom>
        </p:spPr>
        <p:txBody>
          <a:bodyPr vert="horz" wrap="square" lIns="91440" tIns="45720" rIns="91440" bIns="45720" numCol="1" anchor="ctr" anchorCtr="0" compatLnSpc="1"/>
          <a:lstStyle>
            <a:lvl1pPr algn="r" eaLnBrk="1" hangingPunct="1">
              <a:defRPr sz="1600">
                <a:solidFill>
                  <a:srgbClr val="000000"/>
                </a:solidFill>
                <a:latin typeface="黑体" pitchFamily="2" charset="-122"/>
                <a:ea typeface="黑体" pitchFamily="2" charset="-122"/>
              </a:defRPr>
            </a:lvl1pPr>
          </a:lstStyle>
          <a:p>
            <a:pPr>
              <a:defRPr/>
            </a:pPr>
            <a:fld id="{964FF393-C57C-4479-9082-F0FC1A543F6A}" type="slidenum">
              <a:rPr lang="zh-CN" altLang="en-US"/>
            </a:fld>
            <a:endParaRPr lang="zh-CN" altLang="en-US"/>
          </a:p>
        </p:txBody>
      </p:sp>
      <p:sp>
        <p:nvSpPr>
          <p:cNvPr id="12" name="文本占位符 3"/>
          <p:cNvSpPr txBox="1"/>
          <p:nvPr/>
        </p:nvSpPr>
        <p:spPr bwMode="auto">
          <a:xfrm>
            <a:off x="0" y="785794"/>
            <a:ext cx="12192000" cy="519099"/>
          </a:xfrm>
          <a:prstGeom prst="rect">
            <a:avLst/>
          </a:prstGeom>
          <a:gradFill rotWithShape="0">
            <a:gsLst>
              <a:gs pos="44000">
                <a:srgbClr val="E60000"/>
              </a:gs>
              <a:gs pos="100000">
                <a:srgbClr val="C00000">
                  <a:lumMod val="100000"/>
                  <a:alpha val="0"/>
                </a:srgbClr>
              </a:gs>
            </a:gsLst>
            <a:lin ang="0" scaled="0"/>
          </a:gradFill>
          <a:ln w="9525">
            <a:noFill/>
            <a:miter lim="800000"/>
          </a:ln>
        </p:spPr>
        <p:txBody>
          <a:bodyPr/>
          <a:lstStyle/>
          <a:p>
            <a:pPr>
              <a:spcBef>
                <a:spcPct val="20000"/>
              </a:spcBef>
              <a:defRPr/>
            </a:pPr>
            <a:endParaRPr lang="zh-CN" altLang="en-US" sz="2400" b="1" kern="0" dirty="0">
              <a:solidFill>
                <a:srgbClr val="FFFFFF"/>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 name="文本占位符 3"/>
          <p:cNvSpPr txBox="1"/>
          <p:nvPr/>
        </p:nvSpPr>
        <p:spPr bwMode="auto">
          <a:xfrm>
            <a:off x="0" y="785813"/>
            <a:ext cx="12192000" cy="519112"/>
          </a:xfrm>
          <a:prstGeom prst="rect">
            <a:avLst/>
          </a:prstGeom>
          <a:solidFill>
            <a:srgbClr val="0000FE"/>
          </a:solidFill>
          <a:ln w="9525">
            <a:noFill/>
            <a:miter lim="800000"/>
          </a:ln>
        </p:spPr>
        <p:txBody>
          <a:bodyPr/>
          <a:lstStyle/>
          <a:p>
            <a:pPr eaLnBrk="0" hangingPunct="0">
              <a:spcBef>
                <a:spcPct val="20000"/>
              </a:spcBef>
              <a:defRPr/>
            </a:pPr>
            <a:endParaRPr lang="zh-CN" altLang="en-US" sz="2400" b="1" kern="0" dirty="0">
              <a:solidFill>
                <a:srgbClr val="FFFFFF"/>
              </a:solidFill>
              <a:effectLst>
                <a:outerShdw blurRad="38100" dist="38100" dir="2700000" algn="tl">
                  <a:srgbClr val="000000">
                    <a:alpha val="43137"/>
                  </a:srgbClr>
                </a:outerShdw>
              </a:effectLst>
              <a:latin typeface="黑体" pitchFamily="2" charset="-122"/>
              <a:ea typeface="黑体"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2531"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ea typeface="宋体" pitchFamily="2" charset="-122"/>
              </a:defRPr>
            </a:lvl1pPr>
          </a:lstStyle>
          <a:p>
            <a:pPr>
              <a:defRPr/>
            </a:pPr>
            <a:fld id="{97C2475A-0CD0-47A3-A878-5A984DE8400C}" type="datetime1">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9239251" y="6356351"/>
            <a:ext cx="2844800" cy="365125"/>
          </a:xfrm>
          <a:prstGeom prst="rect">
            <a:avLst/>
          </a:prstGeom>
        </p:spPr>
        <p:txBody>
          <a:bodyPr vert="horz" wrap="square" lIns="91440" tIns="45720" rIns="91440" bIns="45720" numCol="1" anchor="ctr" anchorCtr="0" compatLnSpc="1"/>
          <a:lstStyle>
            <a:lvl1pPr algn="r" eaLnBrk="1" hangingPunct="1">
              <a:defRPr sz="1600">
                <a:solidFill>
                  <a:srgbClr val="000000"/>
                </a:solidFill>
                <a:latin typeface="黑体" pitchFamily="2" charset="-122"/>
                <a:ea typeface="黑体" pitchFamily="2" charset="-122"/>
              </a:defRPr>
            </a:lvl1pPr>
          </a:lstStyle>
          <a:p>
            <a:pPr>
              <a:defRPr/>
            </a:pPr>
            <a:fld id="{964FF393-C57C-4479-9082-F0FC1A543F6A}" type="slidenum">
              <a:rPr lang="zh-CN" altLang="en-US"/>
            </a:fld>
            <a:endParaRPr lang="zh-CN" altLang="en-US"/>
          </a:p>
        </p:txBody>
      </p:sp>
      <p:sp>
        <p:nvSpPr>
          <p:cNvPr id="12" name="文本占位符 3"/>
          <p:cNvSpPr txBox="1"/>
          <p:nvPr/>
        </p:nvSpPr>
        <p:spPr bwMode="auto">
          <a:xfrm>
            <a:off x="0" y="785794"/>
            <a:ext cx="12192000" cy="519099"/>
          </a:xfrm>
          <a:prstGeom prst="rect">
            <a:avLst/>
          </a:prstGeom>
          <a:gradFill rotWithShape="0">
            <a:gsLst>
              <a:gs pos="44000">
                <a:srgbClr val="E60000"/>
              </a:gs>
              <a:gs pos="100000">
                <a:srgbClr val="C00000">
                  <a:lumMod val="100000"/>
                  <a:alpha val="0"/>
                </a:srgbClr>
              </a:gs>
            </a:gsLst>
            <a:lin ang="0" scaled="0"/>
          </a:gradFill>
          <a:ln w="9525">
            <a:noFill/>
            <a:miter lim="800000"/>
          </a:ln>
        </p:spPr>
        <p:txBody>
          <a:bodyPr/>
          <a:lstStyle/>
          <a:p>
            <a:pPr>
              <a:spcBef>
                <a:spcPct val="20000"/>
              </a:spcBef>
              <a:defRPr/>
            </a:pPr>
            <a:endParaRPr lang="zh-CN" altLang="en-US" sz="2400" b="1" kern="0" dirty="0">
              <a:solidFill>
                <a:srgbClr val="FFFFFF"/>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 name="文本占位符 3"/>
          <p:cNvSpPr txBox="1"/>
          <p:nvPr/>
        </p:nvSpPr>
        <p:spPr bwMode="auto">
          <a:xfrm>
            <a:off x="0" y="785813"/>
            <a:ext cx="12192000" cy="519112"/>
          </a:xfrm>
          <a:prstGeom prst="rect">
            <a:avLst/>
          </a:prstGeom>
          <a:solidFill>
            <a:srgbClr val="0000FE"/>
          </a:solidFill>
          <a:ln w="9525">
            <a:noFill/>
            <a:miter lim="800000"/>
          </a:ln>
        </p:spPr>
        <p:txBody>
          <a:bodyPr/>
          <a:lstStyle/>
          <a:p>
            <a:pPr eaLnBrk="0" hangingPunct="0">
              <a:spcBef>
                <a:spcPct val="20000"/>
              </a:spcBef>
              <a:defRPr/>
            </a:pPr>
            <a:endParaRPr lang="zh-CN" altLang="en-US" sz="2400" b="1" kern="0" dirty="0">
              <a:solidFill>
                <a:srgbClr val="FFFFFF"/>
              </a:solidFill>
              <a:effectLst>
                <a:outerShdw blurRad="38100" dist="38100" dir="2700000" algn="tl">
                  <a:srgbClr val="000000">
                    <a:alpha val="43137"/>
                  </a:srgbClr>
                </a:outerShdw>
              </a:effectLst>
              <a:latin typeface="黑体" pitchFamily="2" charset="-122"/>
              <a:ea typeface="黑体" pitchFamily="2" charset="-122"/>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2" Type="http://schemas.openxmlformats.org/officeDocument/2006/relationships/notesSlide" Target="../notesSlides/notesSlide3.xml"/><Relationship Id="rId31" Type="http://schemas.openxmlformats.org/officeDocument/2006/relationships/slideLayout" Target="../slideLayouts/slideLayout11.xml"/><Relationship Id="rId30" Type="http://schemas.openxmlformats.org/officeDocument/2006/relationships/tags" Target="../tags/tag29.xml"/><Relationship Id="rId3" Type="http://schemas.openxmlformats.org/officeDocument/2006/relationships/tags" Target="../tags/tag3.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2.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image" Target="../media/image8.png"/><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1"/>
          <p:cNvSpPr>
            <a:spLocks noChangeArrowheads="1"/>
          </p:cNvSpPr>
          <p:nvPr/>
        </p:nvSpPr>
        <p:spPr bwMode="auto">
          <a:xfrm>
            <a:off x="1001078" y="2706063"/>
            <a:ext cx="1004697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anose="020B0604020202090204"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anose="020B0604020202090204"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anose="020B0604020202090204"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Calibri" pitchFamily="34" charset="0"/>
                <a:ea typeface="宋体" pitchFamily="2" charset="-122"/>
              </a:defRPr>
            </a:lvl9pPr>
          </a:lstStyle>
          <a:p>
            <a:pPr algn="ctr">
              <a:spcBef>
                <a:spcPts val="1200"/>
              </a:spcBef>
              <a:buNone/>
            </a:pPr>
            <a:r>
              <a:rPr lang="zh-CN" altLang="en-US" sz="4400" b="1" dirty="0">
                <a:solidFill>
                  <a:srgbClr val="0000CC"/>
                </a:solidFill>
                <a:latin typeface="微软雅黑" panose="020B0503020204020204" pitchFamily="34" charset="-122"/>
                <a:ea typeface="微软雅黑" panose="020B0503020204020204" pitchFamily="34" charset="-122"/>
              </a:rPr>
              <a:t>基于混合专家的模型</a:t>
            </a:r>
            <a:r>
              <a:rPr lang="zh-CN" altLang="en-US" sz="4400" b="1" dirty="0">
                <a:solidFill>
                  <a:srgbClr val="0000CC"/>
                </a:solidFill>
                <a:latin typeface="微软雅黑" panose="020B0503020204020204" pitchFamily="34" charset="-122"/>
                <a:ea typeface="微软雅黑" panose="020B0503020204020204" pitchFamily="34" charset="-122"/>
              </a:rPr>
              <a:t>端侧性能</a:t>
            </a:r>
            <a:r>
              <a:rPr lang="zh-CN" altLang="en-US" sz="4400" b="1" dirty="0">
                <a:solidFill>
                  <a:srgbClr val="0000CC"/>
                </a:solidFill>
                <a:latin typeface="微软雅黑" panose="020B0503020204020204" pitchFamily="34" charset="-122"/>
                <a:ea typeface="微软雅黑" panose="020B0503020204020204" pitchFamily="34" charset="-122"/>
              </a:rPr>
              <a:t>效率提升</a:t>
            </a:r>
            <a:endParaRPr lang="zh-CN" altLang="en-US" sz="4400" b="1" dirty="0">
              <a:solidFill>
                <a:srgbClr val="0000CC"/>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597650" y="4849495"/>
            <a:ext cx="2794000" cy="368300"/>
          </a:xfrm>
          <a:prstGeom prst="rect">
            <a:avLst/>
          </a:prstGeom>
          <a:noFill/>
        </p:spPr>
        <p:txBody>
          <a:bodyPr wrap="square" rtlCol="0">
            <a:spAutoFit/>
          </a:bodyPr>
          <a:p>
            <a:r>
              <a:rPr lang="en-US" altLang="zh-CN" b="1"/>
              <a:t>@CUHKSZ </a:t>
            </a:r>
            <a:r>
              <a:rPr lang="en-US" altLang="zh-CN" b="1"/>
              <a:t>2025.08.05</a:t>
            </a:r>
            <a:endParaRPr lang="en-US" altLang="zh-CN" b="1"/>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effectLst/>
                <a:latin typeface="微软雅黑" panose="020B0503020204020204" pitchFamily="34" charset="-122"/>
                <a:ea typeface="微软雅黑" panose="020B0503020204020204" pitchFamily="34" charset="-122"/>
              </a:rPr>
              <a:t>四、总结</a:t>
            </a:r>
            <a:endParaRPr lang="zh-CN" altLang="en-US" sz="4000" b="1" dirty="0">
              <a:effectLst/>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idx="13"/>
          </p:nvPr>
        </p:nvSpPr>
        <p:spPr/>
        <p:txBody>
          <a:bodyPr/>
          <a:lstStyle/>
          <a:p>
            <a:r>
              <a:rPr lang="zh-CN" altLang="en-US" b="1" dirty="0">
                <a:latin typeface="微软雅黑" panose="020B0503020204020204" pitchFamily="34" charset="-122"/>
                <a:ea typeface="微软雅黑" panose="020B0503020204020204" pitchFamily="34" charset="-122"/>
              </a:rPr>
              <a:t>总结</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如何针对一种技术方法实现多种</a:t>
            </a:r>
            <a:r>
              <a:rPr lang="zh-CN" altLang="en-US" b="1" dirty="0">
                <a:latin typeface="微软雅黑" panose="020B0503020204020204" pitchFamily="34" charset="-122"/>
                <a:ea typeface="微软雅黑" panose="020B0503020204020204" pitchFamily="34" charset="-122"/>
              </a:rPr>
              <a:t>运用</a:t>
            </a:r>
            <a:endParaRPr lang="zh-CN" altLang="en-US" b="1" dirty="0">
              <a:latin typeface="微软雅黑" panose="020B0503020204020204" pitchFamily="34" charset="-122"/>
              <a:ea typeface="微软雅黑" panose="020B0503020204020204" pitchFamily="34" charset="-122"/>
            </a:endParaRPr>
          </a:p>
        </p:txBody>
      </p:sp>
      <p:sp>
        <p:nvSpPr>
          <p:cNvPr id="10" name="任意多边形: 形状 9"/>
          <p:cNvSpPr/>
          <p:nvPr/>
        </p:nvSpPr>
        <p:spPr>
          <a:xfrm>
            <a:off x="289560" y="2548255"/>
            <a:ext cx="845185" cy="601980"/>
          </a:xfrm>
          <a:custGeom>
            <a:avLst/>
            <a:gdLst>
              <a:gd name="connsiteX0" fmla="*/ 0 w 845442"/>
              <a:gd name="connsiteY0" fmla="*/ 140910 h 1239171"/>
              <a:gd name="connsiteX1" fmla="*/ 140910 w 845442"/>
              <a:gd name="connsiteY1" fmla="*/ 0 h 1239171"/>
              <a:gd name="connsiteX2" fmla="*/ 704532 w 845442"/>
              <a:gd name="connsiteY2" fmla="*/ 0 h 1239171"/>
              <a:gd name="connsiteX3" fmla="*/ 845442 w 845442"/>
              <a:gd name="connsiteY3" fmla="*/ 140910 h 1239171"/>
              <a:gd name="connsiteX4" fmla="*/ 845442 w 845442"/>
              <a:gd name="connsiteY4" fmla="*/ 1098261 h 1239171"/>
              <a:gd name="connsiteX5" fmla="*/ 704532 w 845442"/>
              <a:gd name="connsiteY5" fmla="*/ 1239171 h 1239171"/>
              <a:gd name="connsiteX6" fmla="*/ 140910 w 845442"/>
              <a:gd name="connsiteY6" fmla="*/ 1239171 h 1239171"/>
              <a:gd name="connsiteX7" fmla="*/ 0 w 845442"/>
              <a:gd name="connsiteY7" fmla="*/ 1098261 h 1239171"/>
              <a:gd name="connsiteX8" fmla="*/ 0 w 845442"/>
              <a:gd name="connsiteY8" fmla="*/ 140910 h 123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442" h="1239171">
                <a:moveTo>
                  <a:pt x="0" y="140910"/>
                </a:moveTo>
                <a:cubicBezTo>
                  <a:pt x="0" y="63088"/>
                  <a:pt x="63088" y="0"/>
                  <a:pt x="140910" y="0"/>
                </a:cubicBezTo>
                <a:lnTo>
                  <a:pt x="704532" y="0"/>
                </a:lnTo>
                <a:cubicBezTo>
                  <a:pt x="782354" y="0"/>
                  <a:pt x="845442" y="63088"/>
                  <a:pt x="845442" y="140910"/>
                </a:cubicBezTo>
                <a:lnTo>
                  <a:pt x="845442" y="1098261"/>
                </a:lnTo>
                <a:cubicBezTo>
                  <a:pt x="845442" y="1176083"/>
                  <a:pt x="782354" y="1239171"/>
                  <a:pt x="704532" y="1239171"/>
                </a:cubicBezTo>
                <a:lnTo>
                  <a:pt x="140910" y="1239171"/>
                </a:lnTo>
                <a:cubicBezTo>
                  <a:pt x="63088" y="1239171"/>
                  <a:pt x="0" y="1176083"/>
                  <a:pt x="0" y="1098261"/>
                </a:cubicBezTo>
                <a:lnTo>
                  <a:pt x="0" y="140910"/>
                </a:lnTo>
                <a:close/>
              </a:path>
            </a:pathLst>
          </a:custGeom>
          <a:solidFill>
            <a:schemeClr val="bg1"/>
          </a:solidFill>
          <a:ln w="2540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8901" tIns="85086" rIns="128901" bIns="85086" numCol="1" spcCol="1270" anchor="ctr" anchorCtr="0">
            <a:noAutofit/>
          </a:bodyPr>
          <a:lstStyle/>
          <a:p>
            <a:pPr marL="0" marR="0" lvl="0" indent="0" algn="ctr" defTabSz="102235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增</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任意多边形: 形状 11"/>
          <p:cNvSpPr/>
          <p:nvPr/>
        </p:nvSpPr>
        <p:spPr>
          <a:xfrm>
            <a:off x="301625" y="3422015"/>
            <a:ext cx="845185" cy="543560"/>
          </a:xfrm>
          <a:custGeom>
            <a:avLst/>
            <a:gdLst>
              <a:gd name="connsiteX0" fmla="*/ 0 w 845157"/>
              <a:gd name="connsiteY0" fmla="*/ 140862 h 1239171"/>
              <a:gd name="connsiteX1" fmla="*/ 140862 w 845157"/>
              <a:gd name="connsiteY1" fmla="*/ 0 h 1239171"/>
              <a:gd name="connsiteX2" fmla="*/ 704295 w 845157"/>
              <a:gd name="connsiteY2" fmla="*/ 0 h 1239171"/>
              <a:gd name="connsiteX3" fmla="*/ 845157 w 845157"/>
              <a:gd name="connsiteY3" fmla="*/ 140862 h 1239171"/>
              <a:gd name="connsiteX4" fmla="*/ 845157 w 845157"/>
              <a:gd name="connsiteY4" fmla="*/ 1098309 h 1239171"/>
              <a:gd name="connsiteX5" fmla="*/ 704295 w 845157"/>
              <a:gd name="connsiteY5" fmla="*/ 1239171 h 1239171"/>
              <a:gd name="connsiteX6" fmla="*/ 140862 w 845157"/>
              <a:gd name="connsiteY6" fmla="*/ 1239171 h 1239171"/>
              <a:gd name="connsiteX7" fmla="*/ 0 w 845157"/>
              <a:gd name="connsiteY7" fmla="*/ 1098309 h 1239171"/>
              <a:gd name="connsiteX8" fmla="*/ 0 w 845157"/>
              <a:gd name="connsiteY8" fmla="*/ 140862 h 123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57" h="1239171">
                <a:moveTo>
                  <a:pt x="0" y="140862"/>
                </a:moveTo>
                <a:cubicBezTo>
                  <a:pt x="0" y="63066"/>
                  <a:pt x="63066" y="0"/>
                  <a:pt x="140862" y="0"/>
                </a:cubicBezTo>
                <a:lnTo>
                  <a:pt x="704295" y="0"/>
                </a:lnTo>
                <a:cubicBezTo>
                  <a:pt x="782091" y="0"/>
                  <a:pt x="845157" y="63066"/>
                  <a:pt x="845157" y="140862"/>
                </a:cubicBezTo>
                <a:lnTo>
                  <a:pt x="845157" y="1098309"/>
                </a:lnTo>
                <a:cubicBezTo>
                  <a:pt x="845157" y="1176105"/>
                  <a:pt x="782091" y="1239171"/>
                  <a:pt x="704295" y="1239171"/>
                </a:cubicBezTo>
                <a:lnTo>
                  <a:pt x="140862" y="1239171"/>
                </a:lnTo>
                <a:cubicBezTo>
                  <a:pt x="63066" y="1239171"/>
                  <a:pt x="0" y="1176105"/>
                  <a:pt x="0" y="1098309"/>
                </a:cubicBezTo>
                <a:lnTo>
                  <a:pt x="0" y="140862"/>
                </a:lnTo>
                <a:close/>
              </a:path>
            </a:pathLst>
          </a:custGeom>
          <a:solidFill>
            <a:schemeClr val="bg1"/>
          </a:solidFill>
          <a:ln w="2540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8887" tIns="85072" rIns="128887" bIns="85072" numCol="1" spcCol="1270" anchor="ctr" anchorCtr="0">
            <a:noAutofit/>
          </a:bodyPr>
          <a:lstStyle/>
          <a:p>
            <a:pPr marL="0" marR="0" lvl="0" indent="0" algn="ctr" defTabSz="102235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删</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任意多边形: 形状 13"/>
          <p:cNvSpPr/>
          <p:nvPr/>
        </p:nvSpPr>
        <p:spPr>
          <a:xfrm>
            <a:off x="278130" y="4236720"/>
            <a:ext cx="856615" cy="563245"/>
          </a:xfrm>
          <a:custGeom>
            <a:avLst/>
            <a:gdLst>
              <a:gd name="connsiteX0" fmla="*/ 0 w 856388"/>
              <a:gd name="connsiteY0" fmla="*/ 142734 h 1262567"/>
              <a:gd name="connsiteX1" fmla="*/ 142734 w 856388"/>
              <a:gd name="connsiteY1" fmla="*/ 0 h 1262567"/>
              <a:gd name="connsiteX2" fmla="*/ 713654 w 856388"/>
              <a:gd name="connsiteY2" fmla="*/ 0 h 1262567"/>
              <a:gd name="connsiteX3" fmla="*/ 856388 w 856388"/>
              <a:gd name="connsiteY3" fmla="*/ 142734 h 1262567"/>
              <a:gd name="connsiteX4" fmla="*/ 856388 w 856388"/>
              <a:gd name="connsiteY4" fmla="*/ 1119833 h 1262567"/>
              <a:gd name="connsiteX5" fmla="*/ 713654 w 856388"/>
              <a:gd name="connsiteY5" fmla="*/ 1262567 h 1262567"/>
              <a:gd name="connsiteX6" fmla="*/ 142734 w 856388"/>
              <a:gd name="connsiteY6" fmla="*/ 1262567 h 1262567"/>
              <a:gd name="connsiteX7" fmla="*/ 0 w 856388"/>
              <a:gd name="connsiteY7" fmla="*/ 1119833 h 1262567"/>
              <a:gd name="connsiteX8" fmla="*/ 0 w 856388"/>
              <a:gd name="connsiteY8" fmla="*/ 142734 h 126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6388" h="1262567">
                <a:moveTo>
                  <a:pt x="0" y="142734"/>
                </a:moveTo>
                <a:cubicBezTo>
                  <a:pt x="0" y="63904"/>
                  <a:pt x="63904" y="0"/>
                  <a:pt x="142734" y="0"/>
                </a:cubicBezTo>
                <a:lnTo>
                  <a:pt x="713654" y="0"/>
                </a:lnTo>
                <a:cubicBezTo>
                  <a:pt x="792484" y="0"/>
                  <a:pt x="856388" y="63904"/>
                  <a:pt x="856388" y="142734"/>
                </a:cubicBezTo>
                <a:lnTo>
                  <a:pt x="856388" y="1119833"/>
                </a:lnTo>
                <a:cubicBezTo>
                  <a:pt x="856388" y="1198663"/>
                  <a:pt x="792484" y="1262567"/>
                  <a:pt x="713654" y="1262567"/>
                </a:cubicBezTo>
                <a:lnTo>
                  <a:pt x="142734" y="1262567"/>
                </a:lnTo>
                <a:cubicBezTo>
                  <a:pt x="63904" y="1262567"/>
                  <a:pt x="0" y="1198663"/>
                  <a:pt x="0" y="1119833"/>
                </a:cubicBezTo>
                <a:lnTo>
                  <a:pt x="0" y="142734"/>
                </a:lnTo>
                <a:close/>
              </a:path>
            </a:pathLst>
          </a:custGeom>
          <a:solidFill>
            <a:schemeClr val="bg1"/>
          </a:solidFill>
          <a:ln w="2540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9435" tIns="85620" rIns="129435" bIns="85620" numCol="1" spcCol="1270" anchor="ctr" anchorCtr="0">
            <a:noAutofit/>
          </a:bodyPr>
          <a:lstStyle/>
          <a:p>
            <a:pPr marL="0" marR="0" lvl="0" indent="0" algn="ctr" defTabSz="1022350" rtl="0" eaLnBrk="1" fontAlgn="auto" latinLnBrk="0" hangingPunct="1">
              <a:lnSpc>
                <a:spcPct val="9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6782435" y="2529205"/>
            <a:ext cx="5213350" cy="615315"/>
          </a:xfrm>
          <a:prstGeom prst="rect">
            <a:avLst/>
          </a:prstGeom>
          <a:solidFill>
            <a:schemeClr val="accent2">
              <a:lumMod val="20000"/>
              <a:lumOff val="80000"/>
              <a:alpha val="48000"/>
            </a:schemeClr>
          </a:solidFill>
          <a:ln>
            <a:solidFill>
              <a:schemeClr val="accent2">
                <a:lumMod val="60000"/>
                <a:lumOff val="40000"/>
              </a:schemeClr>
            </a:solidFill>
          </a:ln>
        </p:spPr>
        <p:txBody>
          <a:bodyPr wrap="square">
            <a:no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90204" pitchFamily="34" charset="0"/>
              <a:buChar char="•"/>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充分发挥这个方法的</a:t>
            </a: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技术优势</a:t>
            </a:r>
            <a:endPar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90204" pitchFamily="34" charset="0"/>
              <a:buChar char="•"/>
              <a:defRPr/>
            </a:pP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充分利用</a:t>
            </a: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router</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的优势</a:t>
            </a: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设计</a:t>
            </a:r>
            <a:r>
              <a:rPr kumimoji="0" lang="en-US" altLang="zh-CN"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Mix-and-Match</a:t>
            </a: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方法</a:t>
            </a:r>
            <a:endPar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6782155" y="3358954"/>
            <a:ext cx="5198165" cy="681355"/>
          </a:xfrm>
          <a:prstGeom prst="rect">
            <a:avLst/>
          </a:prstGeom>
          <a:solidFill>
            <a:schemeClr val="accent6">
              <a:lumMod val="20000"/>
              <a:lumOff val="80000"/>
              <a:alpha val="48000"/>
            </a:schemeClr>
          </a:solidFill>
          <a:ln>
            <a:solidFill>
              <a:schemeClr val="accent6">
                <a:lumMod val="60000"/>
                <a:lumOff val="40000"/>
              </a:schemeClr>
            </a:solidFill>
          </a:ln>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90204" pitchFamily="34" charset="0"/>
              <a:buChar char="•"/>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从水平角度的研究到垂直角度的探索</a:t>
            </a:r>
            <a:endPar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90204" pitchFamily="34" charset="0"/>
              <a:buChar char="•"/>
              <a:defRPr/>
            </a:pPr>
            <a:r>
              <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通过</a:t>
            </a: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MoE</a:t>
            </a:r>
            <a:r>
              <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实现</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大模型跳层</a:t>
            </a:r>
            <a:endPar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6782155" y="4247777"/>
            <a:ext cx="5176630" cy="681355"/>
          </a:xfrm>
          <a:prstGeom prst="rect">
            <a:avLst/>
          </a:prstGeom>
          <a:solidFill>
            <a:schemeClr val="bg2">
              <a:lumMod val="90000"/>
              <a:alpha val="48000"/>
            </a:schemeClr>
          </a:solidFill>
          <a:ln>
            <a:solidFill>
              <a:schemeClr val="bg2">
                <a:lumMod val="50000"/>
              </a:schemeClr>
            </a:solidFill>
          </a:ln>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90204" pitchFamily="34" charset="0"/>
              <a:buChar char="•"/>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发现这个技术中存在的问题和弱点加以改进</a:t>
            </a:r>
            <a:endPar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90204" pitchFamily="34" charset="0"/>
              <a:buChar char="•"/>
              <a:defRPr/>
            </a:pPr>
            <a:r>
              <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利用轻量级</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特征调制模块替换线性层</a:t>
            </a:r>
            <a:endPar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7" name="矩形: 圆角 35"/>
          <p:cNvSpPr/>
          <p:nvPr/>
        </p:nvSpPr>
        <p:spPr>
          <a:xfrm>
            <a:off x="1338580" y="2556510"/>
            <a:ext cx="3810635" cy="596900"/>
          </a:xfrm>
          <a:prstGeom prst="roundRect">
            <a:avLst/>
          </a:prstGeom>
          <a:solidFill>
            <a:schemeClr val="accent4">
              <a:lumMod val="20000"/>
              <a:lumOff val="80000"/>
              <a:alpha val="22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90204" pitchFamily="34" charset="0"/>
              <a:buChar char="•"/>
              <a:defRPr/>
            </a:pPr>
            <a:r>
              <a:rPr kumimoji="0" lang="en-US" altLang="zh-CN"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MoE</a:t>
            </a:r>
            <a:r>
              <a:rPr kumimoji="0" lang="zh-CN"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有实现</a:t>
            </a:r>
            <a:r>
              <a:rPr kumimoji="0" lang="en-US" altLang="zh-CN"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scaling up</a:t>
            </a:r>
            <a:r>
              <a:rPr kumimoji="0" lang="zh-CN"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的能力</a:t>
            </a:r>
            <a:endParaRPr kumimoji="0" lang="zh-CN"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6"/>
          <p:cNvSpPr/>
          <p:nvPr/>
        </p:nvSpPr>
        <p:spPr>
          <a:xfrm>
            <a:off x="1338580" y="3369310"/>
            <a:ext cx="3810635" cy="617220"/>
          </a:xfrm>
          <a:prstGeom prst="roundRect">
            <a:avLst/>
          </a:prstGeom>
          <a:solidFill>
            <a:schemeClr val="accent5">
              <a:lumMod val="20000"/>
              <a:lumOff val="80000"/>
              <a:alpha val="21799"/>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90204" pitchFamily="34" charset="0"/>
              <a:buChar char="•"/>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此前工作都在</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layer-level</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做改进</a:t>
            </a:r>
            <a:endPar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38"/>
          <p:cNvSpPr/>
          <p:nvPr/>
        </p:nvSpPr>
        <p:spPr>
          <a:xfrm>
            <a:off x="288925" y="1703070"/>
            <a:ext cx="4860290" cy="680085"/>
          </a:xfrm>
          <a:prstGeom prst="roundRect">
            <a:avLst/>
          </a:prstGeom>
          <a:solidFill>
            <a:schemeClr val="accent5">
              <a:lumMod val="20000"/>
              <a:lumOff val="80000"/>
              <a:alpha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200" b="1" kern="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技术方法：</a:t>
            </a:r>
            <a:endParaRPr lang="zh-CN" altLang="en-US" sz="2200" b="1" kern="0"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200" b="1" kern="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混合专家模型</a:t>
            </a:r>
            <a:r>
              <a:rPr lang="en-US" altLang="zh-CN" sz="2200" b="1" kern="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 Mixture-of-Experts</a:t>
            </a:r>
            <a:endParaRPr lang="en-US" altLang="zh-CN" sz="2200" b="1" kern="0"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19" name="矩形: 圆角 5"/>
          <p:cNvSpPr/>
          <p:nvPr/>
        </p:nvSpPr>
        <p:spPr>
          <a:xfrm>
            <a:off x="1349375" y="4239895"/>
            <a:ext cx="3810635" cy="616585"/>
          </a:xfrm>
          <a:prstGeom prst="roundRect">
            <a:avLst/>
          </a:prstGeom>
          <a:solidFill>
            <a:schemeClr val="accent3">
              <a:lumMod val="20000"/>
              <a:lumOff val="80000"/>
              <a:alpha val="22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90204" pitchFamily="34" charset="0"/>
              <a:buChar char="•"/>
              <a:defRPr/>
            </a:pPr>
            <a:r>
              <a:rPr kumimoji="0" lang="en-US" altLang="zh-CN"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MoE</a:t>
            </a:r>
            <a:r>
              <a:rPr kumimoji="0" lang="zh-CN"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内部都是冗余的线性层</a:t>
            </a:r>
            <a:endParaRPr kumimoji="0" lang="zh-CN"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矩形: 圆角 38"/>
          <p:cNvSpPr/>
          <p:nvPr/>
        </p:nvSpPr>
        <p:spPr>
          <a:xfrm>
            <a:off x="8440019" y="1816387"/>
            <a:ext cx="1840237" cy="453898"/>
          </a:xfrm>
          <a:prstGeom prst="roundRect">
            <a:avLst/>
          </a:prstGeom>
          <a:solidFill>
            <a:schemeClr val="accent6">
              <a:lumMod val="20000"/>
              <a:lumOff val="80000"/>
              <a:alpha val="44651"/>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技术延伸</a:t>
            </a:r>
            <a:endPar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p:cNvGrpSpPr/>
          <p:nvPr/>
        </p:nvGrpSpPr>
        <p:grpSpPr>
          <a:xfrm>
            <a:off x="5211445" y="4095115"/>
            <a:ext cx="1409700" cy="640715"/>
            <a:chOff x="5348410" y="5158065"/>
            <a:chExt cx="866530" cy="640937"/>
          </a:xfrm>
        </p:grpSpPr>
        <p:sp>
          <p:nvSpPr>
            <p:cNvPr id="22" name="Right Arrow 21"/>
            <p:cNvSpPr/>
            <p:nvPr/>
          </p:nvSpPr>
          <p:spPr>
            <a:xfrm>
              <a:off x="5348410" y="5448912"/>
              <a:ext cx="866530" cy="35009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C00000"/>
                </a:solidFill>
                <a:effectLst/>
                <a:uLnTx/>
                <a:uFillTx/>
                <a:latin typeface="Calibri"/>
                <a:ea typeface="宋体"/>
                <a:cs typeface="+mn-cs"/>
              </a:endParaRPr>
            </a:p>
          </p:txBody>
        </p:sp>
        <p:sp>
          <p:nvSpPr>
            <p:cNvPr id="27" name="TextBox 24"/>
            <p:cNvSpPr txBox="1"/>
            <p:nvPr/>
          </p:nvSpPr>
          <p:spPr>
            <a:xfrm>
              <a:off x="5403059" y="5158065"/>
              <a:ext cx="734209" cy="36842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C00000"/>
                  </a:solidFill>
                  <a:effectLst/>
                  <a:uLnTx/>
                  <a:uFillTx/>
                  <a:latin typeface="Calibri"/>
                  <a:ea typeface="宋体"/>
                  <a:cs typeface="+mn-cs"/>
                </a:rPr>
                <a:t>优化</a:t>
              </a:r>
              <a:r>
                <a:rPr kumimoji="0" lang="zh-CN" altLang="en-US" sz="1800" b="1" i="0" u="none" strike="noStrike" kern="1200" cap="none" spc="0" normalizeH="0" baseline="0" noProof="0" dirty="0">
                  <a:ln>
                    <a:noFill/>
                  </a:ln>
                  <a:solidFill>
                    <a:srgbClr val="C00000"/>
                  </a:solidFill>
                  <a:effectLst/>
                  <a:uLnTx/>
                  <a:uFillTx/>
                  <a:latin typeface="Calibri"/>
                  <a:ea typeface="宋体"/>
                  <a:cs typeface="+mn-cs"/>
                </a:rPr>
                <a:t>弱点</a:t>
              </a:r>
              <a:endParaRPr kumimoji="0" lang="zh-CN" altLang="en-US" sz="1800" b="1" i="0" u="none" strike="noStrike" kern="1200" cap="none" spc="0" normalizeH="0" baseline="0" noProof="0" dirty="0">
                <a:ln>
                  <a:noFill/>
                </a:ln>
                <a:solidFill>
                  <a:srgbClr val="C00000"/>
                </a:solidFill>
                <a:effectLst/>
                <a:uLnTx/>
                <a:uFillTx/>
                <a:latin typeface="Calibri"/>
                <a:ea typeface="宋体"/>
                <a:cs typeface="+mn-cs"/>
              </a:endParaRPr>
            </a:p>
          </p:txBody>
        </p:sp>
      </p:grpSp>
      <p:grpSp>
        <p:nvGrpSpPr>
          <p:cNvPr id="13" name="组合 12"/>
          <p:cNvGrpSpPr/>
          <p:nvPr/>
        </p:nvGrpSpPr>
        <p:grpSpPr>
          <a:xfrm>
            <a:off x="5211445" y="3234690"/>
            <a:ext cx="1409700" cy="640715"/>
            <a:chOff x="5348410" y="5158065"/>
            <a:chExt cx="866530" cy="640937"/>
          </a:xfrm>
        </p:grpSpPr>
        <p:sp>
          <p:nvSpPr>
            <p:cNvPr id="18" name="Right Arrow 21"/>
            <p:cNvSpPr/>
            <p:nvPr/>
          </p:nvSpPr>
          <p:spPr>
            <a:xfrm>
              <a:off x="5348410" y="5448912"/>
              <a:ext cx="866530" cy="35009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Calibri"/>
                <a:ea typeface="宋体"/>
                <a:cs typeface="+mn-cs"/>
              </a:endParaRPr>
            </a:p>
          </p:txBody>
        </p:sp>
        <p:sp>
          <p:nvSpPr>
            <p:cNvPr id="20" name="TextBox 24"/>
            <p:cNvSpPr txBox="1"/>
            <p:nvPr/>
          </p:nvSpPr>
          <p:spPr>
            <a:xfrm>
              <a:off x="5387445" y="5158065"/>
              <a:ext cx="734209" cy="36842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C00000"/>
                  </a:solidFill>
                  <a:effectLst/>
                  <a:uLnTx/>
                  <a:uFillTx/>
                  <a:latin typeface="Calibri"/>
                  <a:ea typeface="宋体"/>
                  <a:cs typeface="+mn-cs"/>
                </a:rPr>
                <a:t>变换角度</a:t>
              </a:r>
              <a:endParaRPr kumimoji="0" lang="zh-CN" altLang="en-US" sz="1800" b="1" i="0" u="none" strike="noStrike" kern="1200" cap="none" spc="0" normalizeH="0" baseline="0" noProof="0" dirty="0">
                <a:ln>
                  <a:noFill/>
                </a:ln>
                <a:solidFill>
                  <a:srgbClr val="C00000"/>
                </a:solidFill>
                <a:effectLst/>
                <a:uLnTx/>
                <a:uFillTx/>
                <a:latin typeface="Calibri"/>
                <a:ea typeface="宋体"/>
                <a:cs typeface="+mn-cs"/>
              </a:endParaRPr>
            </a:p>
          </p:txBody>
        </p:sp>
      </p:grpSp>
      <p:grpSp>
        <p:nvGrpSpPr>
          <p:cNvPr id="21" name="组合 20"/>
          <p:cNvGrpSpPr/>
          <p:nvPr/>
        </p:nvGrpSpPr>
        <p:grpSpPr>
          <a:xfrm>
            <a:off x="5212715" y="2536190"/>
            <a:ext cx="1409700" cy="640715"/>
            <a:chOff x="5348410" y="5158065"/>
            <a:chExt cx="866530" cy="640937"/>
          </a:xfrm>
        </p:grpSpPr>
        <p:sp>
          <p:nvSpPr>
            <p:cNvPr id="24" name="Right Arrow 21"/>
            <p:cNvSpPr/>
            <p:nvPr/>
          </p:nvSpPr>
          <p:spPr>
            <a:xfrm>
              <a:off x="5348410" y="5448912"/>
              <a:ext cx="866530" cy="35009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Calibri"/>
                <a:ea typeface="宋体"/>
                <a:cs typeface="+mn-cs"/>
              </a:endParaRPr>
            </a:p>
          </p:txBody>
        </p:sp>
        <p:sp>
          <p:nvSpPr>
            <p:cNvPr id="25" name="TextBox 24"/>
            <p:cNvSpPr txBox="1"/>
            <p:nvPr/>
          </p:nvSpPr>
          <p:spPr>
            <a:xfrm>
              <a:off x="5395252" y="5158065"/>
              <a:ext cx="734209" cy="36842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发挥优势</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6" name="矩形 25"/>
          <p:cNvSpPr/>
          <p:nvPr/>
        </p:nvSpPr>
        <p:spPr>
          <a:xfrm>
            <a:off x="165216" y="6110950"/>
            <a:ext cx="11779680" cy="476885"/>
          </a:xfrm>
          <a:prstGeom prst="rect">
            <a:avLst/>
          </a:prstGeom>
          <a:solidFill>
            <a:srgbClr val="FFFFCC"/>
          </a:solidFill>
          <a:ln w="38100">
            <a:solidFill>
              <a:srgbClr val="CC0000"/>
            </a:solidFill>
            <a:miter lim="800000"/>
          </a:ln>
        </p:spPr>
        <p:txBody>
          <a:bodyPr wrap="square" tIns="36000" bIns="36000" anchor="ctr" anchorCtr="1">
            <a:spAutoFit/>
          </a:bodyPr>
          <a:p>
            <a:pPr marL="0" indent="0" algn="ctr">
              <a:lnSpc>
                <a:spcPct val="120000"/>
              </a:lnSpc>
              <a:buNone/>
            </a:pPr>
            <a:r>
              <a:rPr lang="en-US" altLang="zh-CN" sz="2200" b="1" dirty="0">
                <a:solidFill>
                  <a:srgbClr val="0D3DFF"/>
                </a:solidFill>
                <a:latin typeface="微软雅黑" panose="020B0503020204020204" pitchFamily="34" charset="-122"/>
                <a:ea typeface="微软雅黑" panose="020B0503020204020204" pitchFamily="34" charset="-122"/>
              </a:rPr>
              <a:t>Thank </a:t>
            </a:r>
            <a:r>
              <a:rPr lang="en-US" altLang="zh-CN" sz="2200" b="1" dirty="0">
                <a:solidFill>
                  <a:srgbClr val="0D3DFF"/>
                </a:solidFill>
                <a:latin typeface="微软雅黑" panose="020B0503020204020204" pitchFamily="34" charset="-122"/>
                <a:ea typeface="微软雅黑" panose="020B0503020204020204" pitchFamily="34" charset="-122"/>
              </a:rPr>
              <a:t>you！</a:t>
            </a:r>
            <a:endParaRPr lang="en-US" altLang="zh-CN" sz="2200" b="1" dirty="0">
              <a:solidFill>
                <a:srgbClr val="0D3DFF"/>
              </a:solidFill>
              <a:latin typeface="微软雅黑" panose="020B0503020204020204" pitchFamily="34" charset="-122"/>
              <a:ea typeface="微软雅黑" panose="020B0503020204020204" pitchFamily="34" charset="-122"/>
            </a:endParaRPr>
          </a:p>
        </p:txBody>
      </p:sp>
      <p:sp>
        <p:nvSpPr>
          <p:cNvPr id="28" name="任意多边形: 形状 13"/>
          <p:cNvSpPr/>
          <p:nvPr/>
        </p:nvSpPr>
        <p:spPr>
          <a:xfrm>
            <a:off x="267335" y="5104130"/>
            <a:ext cx="856615" cy="562610"/>
          </a:xfrm>
          <a:custGeom>
            <a:avLst/>
            <a:gdLst>
              <a:gd name="connsiteX0" fmla="*/ 0 w 856388"/>
              <a:gd name="connsiteY0" fmla="*/ 142734 h 1262567"/>
              <a:gd name="connsiteX1" fmla="*/ 142734 w 856388"/>
              <a:gd name="connsiteY1" fmla="*/ 0 h 1262567"/>
              <a:gd name="connsiteX2" fmla="*/ 713654 w 856388"/>
              <a:gd name="connsiteY2" fmla="*/ 0 h 1262567"/>
              <a:gd name="connsiteX3" fmla="*/ 856388 w 856388"/>
              <a:gd name="connsiteY3" fmla="*/ 142734 h 1262567"/>
              <a:gd name="connsiteX4" fmla="*/ 856388 w 856388"/>
              <a:gd name="connsiteY4" fmla="*/ 1119833 h 1262567"/>
              <a:gd name="connsiteX5" fmla="*/ 713654 w 856388"/>
              <a:gd name="connsiteY5" fmla="*/ 1262567 h 1262567"/>
              <a:gd name="connsiteX6" fmla="*/ 142734 w 856388"/>
              <a:gd name="connsiteY6" fmla="*/ 1262567 h 1262567"/>
              <a:gd name="connsiteX7" fmla="*/ 0 w 856388"/>
              <a:gd name="connsiteY7" fmla="*/ 1119833 h 1262567"/>
              <a:gd name="connsiteX8" fmla="*/ 0 w 856388"/>
              <a:gd name="connsiteY8" fmla="*/ 142734 h 126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6388" h="1262567">
                <a:moveTo>
                  <a:pt x="0" y="142734"/>
                </a:moveTo>
                <a:cubicBezTo>
                  <a:pt x="0" y="63904"/>
                  <a:pt x="63904" y="0"/>
                  <a:pt x="142734" y="0"/>
                </a:cubicBezTo>
                <a:lnTo>
                  <a:pt x="713654" y="0"/>
                </a:lnTo>
                <a:cubicBezTo>
                  <a:pt x="792484" y="0"/>
                  <a:pt x="856388" y="63904"/>
                  <a:pt x="856388" y="142734"/>
                </a:cubicBezTo>
                <a:lnTo>
                  <a:pt x="856388" y="1119833"/>
                </a:lnTo>
                <a:cubicBezTo>
                  <a:pt x="856388" y="1198663"/>
                  <a:pt x="792484" y="1262567"/>
                  <a:pt x="713654" y="1262567"/>
                </a:cubicBezTo>
                <a:lnTo>
                  <a:pt x="142734" y="1262567"/>
                </a:lnTo>
                <a:cubicBezTo>
                  <a:pt x="63904" y="1262567"/>
                  <a:pt x="0" y="1198663"/>
                  <a:pt x="0" y="1119833"/>
                </a:cubicBezTo>
                <a:lnTo>
                  <a:pt x="0" y="142734"/>
                </a:lnTo>
                <a:close/>
              </a:path>
            </a:pathLst>
          </a:custGeom>
          <a:solidFill>
            <a:schemeClr val="bg1"/>
          </a:solidFill>
          <a:ln w="2540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9435" tIns="85620" rIns="129435" bIns="85620" numCol="1" spcCol="1270" anchor="ctr" anchorCtr="0">
            <a:noAutofit/>
          </a:bodyPr>
          <a:lstStyle/>
          <a:p>
            <a:pPr marL="0" marR="0" lvl="0" indent="0" algn="ctr" defTabSz="1022350" rtl="0" eaLnBrk="1" fontAlgn="auto" latinLnBrk="0" hangingPunct="1">
              <a:lnSpc>
                <a:spcPct val="9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减</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6771360" y="5057402"/>
            <a:ext cx="5176630" cy="681355"/>
          </a:xfrm>
          <a:prstGeom prst="rect">
            <a:avLst/>
          </a:prstGeom>
          <a:solidFill>
            <a:schemeClr val="accent4">
              <a:lumMod val="20000"/>
              <a:lumOff val="80000"/>
              <a:alpha val="48000"/>
            </a:schemeClr>
          </a:solidFill>
          <a:ln>
            <a:solidFill>
              <a:schemeClr val="accent4">
                <a:lumMod val="60000"/>
                <a:lumOff val="40000"/>
              </a:schemeClr>
            </a:solidFill>
          </a:ln>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90204" pitchFamily="34" charset="0"/>
              <a:buChar char="•"/>
              <a:defRPr/>
            </a:pPr>
            <a:r>
              <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针对其它技术方法的特性与之相结合</a:t>
            </a:r>
            <a:endPar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90204" pitchFamily="34" charset="0"/>
              <a:buChar char="•"/>
              <a:defRPr/>
            </a:pPr>
            <a:r>
              <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用</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不同专家模型学习不同激活程度的特征</a:t>
            </a:r>
            <a:endPar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30" name="矩形: 圆角 5"/>
          <p:cNvSpPr/>
          <p:nvPr/>
        </p:nvSpPr>
        <p:spPr>
          <a:xfrm>
            <a:off x="1338580" y="5049520"/>
            <a:ext cx="3810635" cy="616585"/>
          </a:xfrm>
          <a:prstGeom prst="roundRect">
            <a:avLst/>
          </a:prstGeom>
          <a:solidFill>
            <a:schemeClr val="accent4">
              <a:lumMod val="20000"/>
              <a:lumOff val="80000"/>
              <a:alpha val="22000"/>
            </a:schemeClr>
          </a:solidFill>
          <a:ln w="127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90204" pitchFamily="34" charset="0"/>
              <a:buChar char="•"/>
              <a:defRPr/>
            </a:pPr>
            <a:r>
              <a:rPr kumimoji="0" lang="zh-CN"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激活值稀疏后利用</a:t>
            </a:r>
            <a:r>
              <a:rPr kumimoji="0" lang="en-US" altLang="zh-CN"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moe</a:t>
            </a:r>
            <a:r>
              <a:rPr kumimoji="0" lang="zh-CN"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同时学习</a:t>
            </a:r>
            <a:endParaRPr kumimoji="0" lang="zh-CN"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34"/>
          <p:cNvGrpSpPr/>
          <p:nvPr/>
        </p:nvGrpSpPr>
        <p:grpSpPr>
          <a:xfrm>
            <a:off x="5200650" y="4904740"/>
            <a:ext cx="1409700" cy="640715"/>
            <a:chOff x="5348410" y="5158065"/>
            <a:chExt cx="866530" cy="640937"/>
          </a:xfrm>
        </p:grpSpPr>
        <p:sp>
          <p:nvSpPr>
            <p:cNvPr id="55" name="Right Arrow 21"/>
            <p:cNvSpPr/>
            <p:nvPr/>
          </p:nvSpPr>
          <p:spPr>
            <a:xfrm>
              <a:off x="5348410" y="5448912"/>
              <a:ext cx="866530" cy="35009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C00000"/>
                </a:solidFill>
                <a:effectLst/>
                <a:uLnTx/>
                <a:uFillTx/>
                <a:latin typeface="Calibri"/>
                <a:ea typeface="宋体"/>
                <a:cs typeface="+mn-cs"/>
              </a:endParaRPr>
            </a:p>
          </p:txBody>
        </p:sp>
        <p:sp>
          <p:nvSpPr>
            <p:cNvPr id="56" name="TextBox 24"/>
            <p:cNvSpPr txBox="1"/>
            <p:nvPr/>
          </p:nvSpPr>
          <p:spPr>
            <a:xfrm>
              <a:off x="5403059" y="5158065"/>
              <a:ext cx="734209" cy="36842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C00000"/>
                  </a:solidFill>
                  <a:effectLst/>
                  <a:uLnTx/>
                  <a:uFillTx/>
                  <a:latin typeface="Calibri"/>
                  <a:ea typeface="宋体"/>
                  <a:cs typeface="+mn-cs"/>
                </a:rPr>
                <a:t>结合</a:t>
              </a:r>
              <a:r>
                <a:rPr kumimoji="0" lang="zh-CN" altLang="en-US" sz="1800" b="1" i="0" u="none" strike="noStrike" kern="1200" cap="none" spc="0" normalizeH="0" baseline="0" noProof="0" dirty="0">
                  <a:ln>
                    <a:noFill/>
                  </a:ln>
                  <a:solidFill>
                    <a:srgbClr val="C00000"/>
                  </a:solidFill>
                  <a:effectLst/>
                  <a:uLnTx/>
                  <a:uFillTx/>
                  <a:latin typeface="Calibri"/>
                  <a:ea typeface="宋体"/>
                  <a:cs typeface="+mn-cs"/>
                </a:rPr>
                <a:t>技术</a:t>
              </a:r>
              <a:endParaRPr kumimoji="0" lang="zh-CN" altLang="en-US" sz="1800" b="1" i="0" u="none" strike="noStrike" kern="1200" cap="none" spc="0" normalizeH="0" baseline="0" noProof="0" dirty="0">
                <a:ln>
                  <a:noFill/>
                </a:ln>
                <a:solidFill>
                  <a:srgbClr val="C00000"/>
                </a:solidFill>
                <a:effectLst/>
                <a:uLnTx/>
                <a:uFillTx/>
                <a:latin typeface="Calibri"/>
                <a:ea typeface="宋体"/>
                <a:cs typeface="+mn-cs"/>
              </a:endParaRPr>
            </a:p>
          </p:txBody>
        </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6"/>
          <p:cNvPicPr>
            <a:picLocks noChangeAspect="1"/>
          </p:cNvPicPr>
          <p:nvPr/>
        </p:nvPicPr>
        <p:blipFill>
          <a:blip r:embed="rId1"/>
          <a:stretch>
            <a:fillRect/>
          </a:stretch>
        </p:blipFill>
        <p:spPr>
          <a:xfrm>
            <a:off x="6674800" y="4111343"/>
            <a:ext cx="4302621" cy="634713"/>
          </a:xfrm>
          <a:prstGeom prst="rect">
            <a:avLst/>
          </a:prstGeom>
        </p:spPr>
      </p:pic>
      <p:sp>
        <p:nvSpPr>
          <p:cNvPr id="2" name="标题 1"/>
          <p:cNvSpPr>
            <a:spLocks noGrp="1"/>
          </p:cNvSpPr>
          <p:nvPr>
            <p:ph type="title"/>
          </p:nvPr>
        </p:nvSpPr>
        <p:spPr/>
        <p:txBody>
          <a:bodyPr>
            <a:normAutofit/>
          </a:bodyPr>
          <a:lstStyle/>
          <a:p>
            <a:r>
              <a:rPr lang="zh-CN" altLang="en-US" sz="4000" b="1" dirty="0">
                <a:effectLst/>
                <a:latin typeface="微软雅黑" panose="020B0503020204020204" pitchFamily="34" charset="-122"/>
                <a:ea typeface="微软雅黑" panose="020B0503020204020204" pitchFamily="34" charset="-122"/>
              </a:rPr>
              <a:t>一、研究背景与意义</a:t>
            </a:r>
            <a:endParaRPr lang="zh-CN" altLang="en-US" sz="4000" b="1" dirty="0">
              <a:effectLst/>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idx="13"/>
          </p:nvPr>
        </p:nvSpPr>
        <p:spPr/>
        <p:txBody>
          <a:bodyPr/>
          <a:lstStyle/>
          <a:p>
            <a:r>
              <a:rPr lang="zh-CN" altLang="en-US" b="1" dirty="0">
                <a:latin typeface="微软雅黑" panose="020B0503020204020204" pitchFamily="34" charset="-122"/>
                <a:ea typeface="微软雅黑" panose="020B0503020204020204" pitchFamily="34" charset="-122"/>
              </a:rPr>
              <a:t>研究背景</a:t>
            </a:r>
            <a:endParaRPr lang="zh-CN" altLang="en-US" b="1" dirty="0">
              <a:latin typeface="微软雅黑" panose="020B0503020204020204" pitchFamily="34" charset="-122"/>
              <a:ea typeface="微软雅黑" panose="020B0503020204020204" pitchFamily="34" charset="-122"/>
            </a:endParaRPr>
          </a:p>
        </p:txBody>
      </p:sp>
      <p:sp>
        <p:nvSpPr>
          <p:cNvPr id="31" name="内容占位符 2"/>
          <p:cNvSpPr>
            <a:spLocks noGrp="1"/>
          </p:cNvSpPr>
          <p:nvPr>
            <p:ph idx="1"/>
          </p:nvPr>
        </p:nvSpPr>
        <p:spPr>
          <a:xfrm>
            <a:off x="355341" y="3773883"/>
            <a:ext cx="11702019" cy="1908748"/>
          </a:xfrm>
        </p:spPr>
        <p:txBody>
          <a:bodyPr/>
          <a:lstStyle/>
          <a:p>
            <a:pPr>
              <a:lnSpc>
                <a:spcPct val="120000"/>
              </a:lnSpc>
            </a:pPr>
            <a:r>
              <a:rPr lang="zh-CN" altLang="en-US" b="1" dirty="0">
                <a:solidFill>
                  <a:srgbClr val="FF0000"/>
                </a:solidFill>
                <a:latin typeface="微软雅黑" panose="020B0503020204020204" pitchFamily="34" charset="-122"/>
                <a:ea typeface="微软雅黑" panose="020B0503020204020204" pitchFamily="34" charset="-122"/>
              </a:rPr>
              <a:t>大模型</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端侧部署</a:t>
            </a:r>
            <a:r>
              <a:rPr lang="zh-CN" altLang="en-US" b="1" dirty="0">
                <a:latin typeface="微软雅黑" panose="020B0503020204020204" pitchFamily="34" charset="-122"/>
                <a:ea typeface="微软雅黑" panose="020B0503020204020204" pitchFamily="34" charset="-122"/>
              </a:rPr>
              <a:t>具有重要的战略意义和市场价值</a:t>
            </a:r>
            <a:endParaRPr lang="zh-CN" altLang="en-US" b="1"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357076" y="1823675"/>
            <a:ext cx="1848898" cy="1841794"/>
            <a:chOff x="206248" y="1356144"/>
            <a:chExt cx="2153188" cy="1841794"/>
          </a:xfrm>
        </p:grpSpPr>
        <p:sp>
          <p:nvSpPr>
            <p:cNvPr id="8" name="矩形 7"/>
            <p:cNvSpPr/>
            <p:nvPr/>
          </p:nvSpPr>
          <p:spPr>
            <a:xfrm>
              <a:off x="206248" y="2797828"/>
              <a:ext cx="2152394" cy="369332"/>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2022</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endPar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51"/>
            <p:cNvSpPr/>
            <p:nvPr/>
          </p:nvSpPr>
          <p:spPr>
            <a:xfrm>
              <a:off x="207042" y="1356144"/>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11" name="内容占位符 5"/>
          <p:cNvSpPr txBox="1"/>
          <p:nvPr/>
        </p:nvSpPr>
        <p:spPr bwMode="auto">
          <a:xfrm>
            <a:off x="360219" y="1285860"/>
            <a:ext cx="11521440" cy="57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marL="452755" indent="-452755" algn="l" rtl="0" eaLnBrk="0" fontAlgn="base" hangingPunct="0">
              <a:spcBef>
                <a:spcPct val="20000"/>
              </a:spcBef>
              <a:spcAft>
                <a:spcPct val="0"/>
              </a:spcAft>
              <a:buClr>
                <a:srgbClr val="C00000"/>
              </a:buClr>
              <a:buFont typeface="Wingdings" panose="05000000000000000000" pitchFamily="2" charset="2"/>
              <a:buChar char="p"/>
              <a:defRPr sz="2400" kern="1200" baseline="0">
                <a:solidFill>
                  <a:schemeClr val="tx1"/>
                </a:solidFill>
                <a:latin typeface="Times New Roman" panose="02020503050405090304" pitchFamily="18" charset="0"/>
                <a:ea typeface="黑体" pitchFamily="2" charset="-122"/>
                <a:cs typeface="Times New Roman" panose="02020503050405090304" pitchFamily="18" charset="0"/>
              </a:defRPr>
            </a:lvl1pPr>
            <a:lvl2pPr marL="714375" indent="-357505" algn="l" rtl="0" eaLnBrk="0" fontAlgn="base" hangingPunct="0">
              <a:spcBef>
                <a:spcPct val="20000"/>
              </a:spcBef>
              <a:spcAft>
                <a:spcPct val="0"/>
              </a:spcAft>
              <a:buClr>
                <a:srgbClr val="C00000"/>
              </a:buClr>
              <a:buFont typeface="Wingdings" panose="05000000000000000000" pitchFamily="2" charset="2"/>
              <a:buChar char="u"/>
              <a:defRPr sz="2200" kern="1200" baseline="0">
                <a:solidFill>
                  <a:schemeClr val="tx1"/>
                </a:solidFill>
                <a:latin typeface="Times New Roman" panose="02020503050405090304" pitchFamily="18" charset="0"/>
                <a:ea typeface="黑体" pitchFamily="2" charset="-122"/>
                <a:cs typeface="Times New Roman" panose="02020503050405090304" pitchFamily="18" charset="0"/>
              </a:defRPr>
            </a:lvl2pPr>
            <a:lvl3pPr marL="1071880" indent="-262255" algn="l" rtl="0" eaLnBrk="0" fontAlgn="base" hangingPunct="0">
              <a:spcBef>
                <a:spcPct val="20000"/>
              </a:spcBef>
              <a:spcAft>
                <a:spcPct val="0"/>
              </a:spcAft>
              <a:buClr>
                <a:srgbClr val="C00000"/>
              </a:buClr>
              <a:buFont typeface="Wingdings" panose="05000000000000000000" pitchFamily="2" charset="2"/>
              <a:buChar char="Ø"/>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3pPr>
            <a:lvl4pPr marL="1344930" indent="-273050" algn="l" rtl="0" eaLnBrk="0" fontAlgn="base" hangingPunct="0">
              <a:spcBef>
                <a:spcPct val="20000"/>
              </a:spcBef>
              <a:spcAft>
                <a:spcPct val="0"/>
              </a:spcAft>
              <a:buClr>
                <a:srgbClr val="C00000"/>
              </a:buClr>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4pPr>
            <a:lvl5pPr marL="1600200" indent="-34925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452755" marR="0" lvl="0" indent="-452755" algn="l" defTabSz="914400" rtl="0" eaLnBrk="0" fontAlgn="base" latinLnBrk="0" hangingPunct="0">
              <a:lnSpc>
                <a:spcPct val="120000"/>
              </a:lnSpc>
              <a:spcBef>
                <a:spcPct val="20000"/>
              </a:spcBef>
              <a:spcAft>
                <a:spcPct val="0"/>
              </a:spcAft>
              <a:buClr>
                <a:srgbClr val="C00000"/>
              </a:buClr>
              <a:buSzTx/>
              <a:buFont typeface="Wingdings" panose="05000000000000000000" pitchFamily="2" charset="2"/>
              <a:buChar char="p"/>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大模型近几年的快速发展，掀起</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端侧部署应用</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研究新的热潮</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grpSp>
        <p:nvGrpSpPr>
          <p:cNvPr id="12" name="组合 11"/>
          <p:cNvGrpSpPr/>
          <p:nvPr/>
        </p:nvGrpSpPr>
        <p:grpSpPr>
          <a:xfrm>
            <a:off x="2307956" y="1823675"/>
            <a:ext cx="1848898" cy="1841794"/>
            <a:chOff x="2551782" y="1371799"/>
            <a:chExt cx="2153188" cy="1841794"/>
          </a:xfrm>
        </p:grpSpPr>
        <p:sp>
          <p:nvSpPr>
            <p:cNvPr id="14" name="矩形 13"/>
            <p:cNvSpPr/>
            <p:nvPr/>
          </p:nvSpPr>
          <p:spPr>
            <a:xfrm>
              <a:off x="2551782" y="2813483"/>
              <a:ext cx="2152394" cy="369332"/>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2022</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endParaRPr kumimoji="0" lang="zh-CN" altLang="en-US" b="0" i="0" u="none" strike="noStrike" kern="1200" cap="none" spc="0" normalizeH="0" baseline="0" noProof="0" dirty="0">
                <a:ln>
                  <a:noFill/>
                </a:ln>
                <a:solidFill>
                  <a:prstClr val="black"/>
                </a:solidFill>
                <a:effectLst/>
                <a:uLnTx/>
                <a:uFillTx/>
                <a:latin typeface="Calibri"/>
                <a:ea typeface="宋体" pitchFamily="2" charset="-122"/>
                <a:cs typeface="+mn-cs"/>
              </a:endParaRPr>
            </a:p>
          </p:txBody>
        </p:sp>
        <p:sp>
          <p:nvSpPr>
            <p:cNvPr id="16" name="圆角矩形 51"/>
            <p:cNvSpPr/>
            <p:nvPr/>
          </p:nvSpPr>
          <p:spPr>
            <a:xfrm>
              <a:off x="2552576" y="1371799"/>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grpSp>
        <p:nvGrpSpPr>
          <p:cNvPr id="18" name="组合 17"/>
          <p:cNvGrpSpPr/>
          <p:nvPr/>
        </p:nvGrpSpPr>
        <p:grpSpPr>
          <a:xfrm>
            <a:off x="4258836" y="1823675"/>
            <a:ext cx="1848898" cy="1841794"/>
            <a:chOff x="5019339" y="1371799"/>
            <a:chExt cx="2153188" cy="1841794"/>
          </a:xfrm>
        </p:grpSpPr>
        <p:sp>
          <p:nvSpPr>
            <p:cNvPr id="20" name="矩形 19"/>
            <p:cNvSpPr/>
            <p:nvPr/>
          </p:nvSpPr>
          <p:spPr>
            <a:xfrm>
              <a:off x="5019339" y="2813483"/>
              <a:ext cx="2152394" cy="369332"/>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2023</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endPar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圆角矩形 51"/>
            <p:cNvSpPr/>
            <p:nvPr/>
          </p:nvSpPr>
          <p:spPr>
            <a:xfrm>
              <a:off x="5020133" y="1371799"/>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2" name="组合 21"/>
          <p:cNvGrpSpPr/>
          <p:nvPr/>
        </p:nvGrpSpPr>
        <p:grpSpPr>
          <a:xfrm>
            <a:off x="6209716" y="1823675"/>
            <a:ext cx="1848898" cy="1841794"/>
            <a:chOff x="8021778" y="1348455"/>
            <a:chExt cx="2153188" cy="1841794"/>
          </a:xfrm>
        </p:grpSpPr>
        <p:sp>
          <p:nvSpPr>
            <p:cNvPr id="23" name="矩形 22"/>
            <p:cNvSpPr/>
            <p:nvPr/>
          </p:nvSpPr>
          <p:spPr>
            <a:xfrm>
              <a:off x="8021778" y="2790139"/>
              <a:ext cx="2152394" cy="369332"/>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2023</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endPar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圆角矩形 51"/>
            <p:cNvSpPr/>
            <p:nvPr/>
          </p:nvSpPr>
          <p:spPr>
            <a:xfrm>
              <a:off x="8022572" y="1348455"/>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5" name="组合 24"/>
          <p:cNvGrpSpPr/>
          <p:nvPr/>
        </p:nvGrpSpPr>
        <p:grpSpPr>
          <a:xfrm>
            <a:off x="8160596" y="1823675"/>
            <a:ext cx="1848898" cy="1841794"/>
            <a:chOff x="10462565" y="1326376"/>
            <a:chExt cx="2153188" cy="1841794"/>
          </a:xfrm>
        </p:grpSpPr>
        <p:sp>
          <p:nvSpPr>
            <p:cNvPr id="26" name="矩形 25"/>
            <p:cNvSpPr/>
            <p:nvPr/>
          </p:nvSpPr>
          <p:spPr>
            <a:xfrm>
              <a:off x="10462565" y="2768060"/>
              <a:ext cx="2152394" cy="369332"/>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2024</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endPar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圆角矩形 51"/>
            <p:cNvSpPr/>
            <p:nvPr/>
          </p:nvSpPr>
          <p:spPr>
            <a:xfrm>
              <a:off x="10463359" y="1326376"/>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8" name="内容占位符 5"/>
          <p:cNvSpPr txBox="1"/>
          <p:nvPr/>
        </p:nvSpPr>
        <p:spPr>
          <a:xfrm>
            <a:off x="357073" y="1852485"/>
            <a:ext cx="1814100" cy="14128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特斯拉发布人形机器人 </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Optimus </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grpSp>
        <p:nvGrpSpPr>
          <p:cNvPr id="29" name="组合 28"/>
          <p:cNvGrpSpPr/>
          <p:nvPr/>
        </p:nvGrpSpPr>
        <p:grpSpPr>
          <a:xfrm>
            <a:off x="10111478" y="1823675"/>
            <a:ext cx="1848898" cy="1841794"/>
            <a:chOff x="10462565" y="1326376"/>
            <a:chExt cx="2153188" cy="1841794"/>
          </a:xfrm>
        </p:grpSpPr>
        <p:sp>
          <p:nvSpPr>
            <p:cNvPr id="30" name="矩形 29"/>
            <p:cNvSpPr/>
            <p:nvPr/>
          </p:nvSpPr>
          <p:spPr>
            <a:xfrm>
              <a:off x="10462565" y="2768060"/>
              <a:ext cx="2152394" cy="369332"/>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2024</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endPar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圆角矩形 51"/>
            <p:cNvSpPr/>
            <p:nvPr/>
          </p:nvSpPr>
          <p:spPr>
            <a:xfrm>
              <a:off x="10463359" y="1326376"/>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33" name="AutoShape 34"/>
          <p:cNvSpPr>
            <a:spLocks noChangeArrowheads="1"/>
          </p:cNvSpPr>
          <p:nvPr/>
        </p:nvSpPr>
        <p:spPr bwMode="auto">
          <a:xfrm rot="10800000" flipH="1" flipV="1">
            <a:off x="2082220" y="2377193"/>
            <a:ext cx="349490" cy="500139"/>
          </a:xfrm>
          <a:prstGeom prst="rightArrow">
            <a:avLst>
              <a:gd name="adj1" fmla="val 38509"/>
              <a:gd name="adj2" fmla="val 42098"/>
            </a:avLst>
          </a:prstGeom>
          <a:gradFill flip="none" rotWithShape="1">
            <a:gsLst>
              <a:gs pos="50000">
                <a:srgbClr val="E08080"/>
              </a:gs>
              <a:gs pos="0">
                <a:schemeClr val="bg1">
                  <a:alpha val="0"/>
                </a:schemeClr>
              </a:gs>
              <a:gs pos="100000">
                <a:srgbClr val="C00000"/>
              </a:gs>
            </a:gsLst>
            <a:lin ang="0" scaled="0"/>
            <a:tileRect/>
          </a:gradFill>
          <a:ln>
            <a:noFill/>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Cambria" panose="02040503050406030204"/>
              <a:ea typeface="黑体" pitchFamily="2" charset="-122"/>
              <a:cs typeface="+mn-cs"/>
            </a:endParaRPr>
          </a:p>
        </p:txBody>
      </p:sp>
      <p:sp>
        <p:nvSpPr>
          <p:cNvPr id="34" name="AutoShape 34"/>
          <p:cNvSpPr>
            <a:spLocks noChangeArrowheads="1"/>
          </p:cNvSpPr>
          <p:nvPr/>
        </p:nvSpPr>
        <p:spPr bwMode="auto">
          <a:xfrm rot="10800000" flipH="1" flipV="1">
            <a:off x="4033100" y="2378036"/>
            <a:ext cx="349490" cy="500139"/>
          </a:xfrm>
          <a:prstGeom prst="rightArrow">
            <a:avLst>
              <a:gd name="adj1" fmla="val 38509"/>
              <a:gd name="adj2" fmla="val 42098"/>
            </a:avLst>
          </a:prstGeom>
          <a:gradFill flip="none" rotWithShape="1">
            <a:gsLst>
              <a:gs pos="50000">
                <a:srgbClr val="E08080"/>
              </a:gs>
              <a:gs pos="0">
                <a:schemeClr val="bg1">
                  <a:alpha val="0"/>
                </a:schemeClr>
              </a:gs>
              <a:gs pos="100000">
                <a:srgbClr val="C00000"/>
              </a:gs>
            </a:gsLst>
            <a:lin ang="0" scaled="0"/>
            <a:tileRect/>
          </a:gradFill>
          <a:ln>
            <a:noFill/>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Cambria" panose="02040503050406030204"/>
              <a:ea typeface="黑体" pitchFamily="2" charset="-122"/>
              <a:cs typeface="+mn-cs"/>
            </a:endParaRPr>
          </a:p>
        </p:txBody>
      </p:sp>
      <p:sp>
        <p:nvSpPr>
          <p:cNvPr id="35" name="AutoShape 34"/>
          <p:cNvSpPr>
            <a:spLocks noChangeArrowheads="1"/>
          </p:cNvSpPr>
          <p:nvPr/>
        </p:nvSpPr>
        <p:spPr bwMode="auto">
          <a:xfrm rot="10800000" flipH="1" flipV="1">
            <a:off x="5983980" y="2377192"/>
            <a:ext cx="349490" cy="500139"/>
          </a:xfrm>
          <a:prstGeom prst="rightArrow">
            <a:avLst>
              <a:gd name="adj1" fmla="val 38509"/>
              <a:gd name="adj2" fmla="val 42098"/>
            </a:avLst>
          </a:prstGeom>
          <a:gradFill flip="none" rotWithShape="1">
            <a:gsLst>
              <a:gs pos="50000">
                <a:srgbClr val="E08080"/>
              </a:gs>
              <a:gs pos="0">
                <a:schemeClr val="bg1">
                  <a:alpha val="0"/>
                </a:schemeClr>
              </a:gs>
              <a:gs pos="100000">
                <a:srgbClr val="C00000"/>
              </a:gs>
            </a:gsLst>
            <a:lin ang="0" scaled="0"/>
            <a:tileRect/>
          </a:gradFill>
          <a:ln>
            <a:noFill/>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Cambria" panose="02040503050406030204"/>
              <a:ea typeface="黑体" pitchFamily="2" charset="-122"/>
              <a:cs typeface="+mn-cs"/>
            </a:endParaRPr>
          </a:p>
        </p:txBody>
      </p:sp>
      <p:sp>
        <p:nvSpPr>
          <p:cNvPr id="36" name="AutoShape 34"/>
          <p:cNvSpPr>
            <a:spLocks noChangeArrowheads="1"/>
          </p:cNvSpPr>
          <p:nvPr/>
        </p:nvSpPr>
        <p:spPr bwMode="auto">
          <a:xfrm rot="10800000" flipH="1" flipV="1">
            <a:off x="7934860" y="2377192"/>
            <a:ext cx="349490" cy="500139"/>
          </a:xfrm>
          <a:prstGeom prst="rightArrow">
            <a:avLst>
              <a:gd name="adj1" fmla="val 38509"/>
              <a:gd name="adj2" fmla="val 42098"/>
            </a:avLst>
          </a:prstGeom>
          <a:gradFill flip="none" rotWithShape="1">
            <a:gsLst>
              <a:gs pos="50000">
                <a:srgbClr val="E08080"/>
              </a:gs>
              <a:gs pos="0">
                <a:schemeClr val="bg1">
                  <a:alpha val="0"/>
                </a:schemeClr>
              </a:gs>
              <a:gs pos="100000">
                <a:srgbClr val="C00000"/>
              </a:gs>
            </a:gsLst>
            <a:lin ang="0" scaled="0"/>
            <a:tileRect/>
          </a:gradFill>
          <a:ln>
            <a:noFill/>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Cambria" panose="02040503050406030204"/>
              <a:ea typeface="黑体" pitchFamily="2" charset="-122"/>
              <a:cs typeface="+mn-cs"/>
            </a:endParaRPr>
          </a:p>
        </p:txBody>
      </p:sp>
      <p:sp>
        <p:nvSpPr>
          <p:cNvPr id="37" name="AutoShape 34"/>
          <p:cNvSpPr>
            <a:spLocks noChangeArrowheads="1"/>
          </p:cNvSpPr>
          <p:nvPr/>
        </p:nvSpPr>
        <p:spPr bwMode="auto">
          <a:xfrm rot="10800000" flipH="1" flipV="1">
            <a:off x="9885740" y="2382780"/>
            <a:ext cx="349490" cy="500139"/>
          </a:xfrm>
          <a:prstGeom prst="rightArrow">
            <a:avLst>
              <a:gd name="adj1" fmla="val 38509"/>
              <a:gd name="adj2" fmla="val 42098"/>
            </a:avLst>
          </a:prstGeom>
          <a:gradFill flip="none" rotWithShape="1">
            <a:gsLst>
              <a:gs pos="50000">
                <a:srgbClr val="E08080"/>
              </a:gs>
              <a:gs pos="0">
                <a:schemeClr val="bg1">
                  <a:alpha val="0"/>
                </a:schemeClr>
              </a:gs>
              <a:gs pos="100000">
                <a:srgbClr val="C00000"/>
              </a:gs>
            </a:gsLst>
            <a:lin ang="0" scaled="0"/>
            <a:tileRect/>
          </a:gradFill>
          <a:ln>
            <a:noFill/>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Cambria" panose="02040503050406030204"/>
              <a:ea typeface="黑体" pitchFamily="2" charset="-122"/>
              <a:cs typeface="+mn-cs"/>
            </a:endParaRPr>
          </a:p>
        </p:txBody>
      </p:sp>
      <p:sp>
        <p:nvSpPr>
          <p:cNvPr id="38" name="内容占位符 5"/>
          <p:cNvSpPr txBox="1"/>
          <p:nvPr/>
        </p:nvSpPr>
        <p:spPr>
          <a:xfrm>
            <a:off x="2351675" y="1860171"/>
            <a:ext cx="1814100" cy="14128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商汤提出感知决策一体化自动驾驶通用模型</a:t>
            </a:r>
            <a:r>
              <a:rPr kumimoji="0" lang="en-US" altLang="zh-CN" sz="1800" b="1"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UniAD</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39" name="内容占位符 5"/>
          <p:cNvSpPr txBox="1"/>
          <p:nvPr/>
        </p:nvSpPr>
        <p:spPr>
          <a:xfrm>
            <a:off x="4312700" y="1860171"/>
            <a:ext cx="1814100" cy="14128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谷歌</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DeepMind</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推出新型机器人模型</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1" hangingPunct="1">
              <a:lnSpc>
                <a:spcPct val="120000"/>
              </a:lnSpc>
              <a:spcBef>
                <a:spcPts val="0"/>
              </a:spcBef>
              <a:spcAft>
                <a:spcPts val="0"/>
              </a:spcAft>
              <a:buClr>
                <a:srgbClr val="C00000"/>
              </a:buClr>
              <a:buSzPct val="89000"/>
              <a:buNone/>
              <a:defRPr/>
            </a:pP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RT-2 </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40" name="内容占位符 5"/>
          <p:cNvSpPr txBox="1"/>
          <p:nvPr/>
        </p:nvSpPr>
        <p:spPr>
          <a:xfrm>
            <a:off x="6283191" y="1860171"/>
            <a:ext cx="1713403" cy="14128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Open AI</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推出大模型加持的人形机器人</a:t>
            </a: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Figure01</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 </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41" name="内容占位符 5"/>
          <p:cNvSpPr txBox="1"/>
          <p:nvPr/>
        </p:nvSpPr>
        <p:spPr>
          <a:xfrm>
            <a:off x="8203742" y="1860171"/>
            <a:ext cx="1864409" cy="14128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特斯拉推出</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V12</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版端到端全自动驾驶方案</a:t>
            </a: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FSD V12</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42" name="内容占位符 5"/>
          <p:cNvSpPr txBox="1"/>
          <p:nvPr/>
        </p:nvSpPr>
        <p:spPr>
          <a:xfrm>
            <a:off x="10085352" y="1905891"/>
            <a:ext cx="1951688" cy="16593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百度发布首个支持</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L4</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级自动驾驶的大模型</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None/>
              <a:defRPr/>
            </a:pP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Apollo ADFM</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49" name="文本框 48"/>
          <p:cNvSpPr txBox="1"/>
          <p:nvPr/>
        </p:nvSpPr>
        <p:spPr>
          <a:xfrm>
            <a:off x="4428041" y="4354164"/>
            <a:ext cx="1929287" cy="1745478"/>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2022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年，全球自动驾驶汽车市场规模达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423.7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亿美元，</a:t>
            </a: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预计</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2023 </a:t>
            </a: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年至 </a:t>
            </a:r>
            <a:r>
              <a:rPr kumimoji="0" lang="en-US" altLang="zh-CN"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2030 </a:t>
            </a: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年</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的复合年</a:t>
            </a: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增长率</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CAGR</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）将达到 </a:t>
            </a:r>
            <a:r>
              <a:rPr kumimoji="0" lang="en-US" altLang="zh-CN"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21.9%</a:t>
            </a:r>
            <a:endPar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51" name="文本框 50"/>
          <p:cNvSpPr txBox="1"/>
          <p:nvPr/>
        </p:nvSpPr>
        <p:spPr>
          <a:xfrm>
            <a:off x="132462" y="6421295"/>
            <a:ext cx="459849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亚太地区自动驾驶汽车市场规模及趋势预测</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10"/>
          <p:cNvPicPr>
            <a:picLocks noChangeAspect="1"/>
          </p:cNvPicPr>
          <p:nvPr/>
        </p:nvPicPr>
        <p:blipFill rotWithShape="1">
          <a:blip r:embed="rId3"/>
          <a:srcRect r="8888"/>
          <a:stretch>
            <a:fillRect/>
          </a:stretch>
        </p:blipFill>
        <p:spPr>
          <a:xfrm>
            <a:off x="6742081" y="5270411"/>
            <a:ext cx="1710963" cy="1509959"/>
          </a:xfrm>
          <a:prstGeom prst="rect">
            <a:avLst/>
          </a:prstGeom>
        </p:spPr>
      </p:pic>
      <p:pic>
        <p:nvPicPr>
          <p:cNvPr id="9" name="图片 12"/>
          <p:cNvPicPr>
            <a:picLocks noChangeAspect="1"/>
          </p:cNvPicPr>
          <p:nvPr/>
        </p:nvPicPr>
        <p:blipFill>
          <a:blip r:embed="rId4"/>
          <a:stretch>
            <a:fillRect/>
          </a:stretch>
        </p:blipFill>
        <p:spPr>
          <a:xfrm>
            <a:off x="7996594" y="5504329"/>
            <a:ext cx="2017942" cy="1165247"/>
          </a:xfrm>
          <a:prstGeom prst="rect">
            <a:avLst/>
          </a:prstGeom>
        </p:spPr>
      </p:pic>
      <p:pic>
        <p:nvPicPr>
          <p:cNvPr id="13" name="图片 19"/>
          <p:cNvPicPr>
            <a:picLocks noChangeAspect="1"/>
          </p:cNvPicPr>
          <p:nvPr/>
        </p:nvPicPr>
        <p:blipFill>
          <a:blip r:embed="rId5"/>
          <a:stretch>
            <a:fillRect/>
          </a:stretch>
        </p:blipFill>
        <p:spPr>
          <a:xfrm>
            <a:off x="6890325" y="4820566"/>
            <a:ext cx="2335213" cy="406337"/>
          </a:xfrm>
          <a:prstGeom prst="rect">
            <a:avLst/>
          </a:prstGeom>
        </p:spPr>
      </p:pic>
      <p:pic>
        <p:nvPicPr>
          <p:cNvPr id="15" name="图片 21"/>
          <p:cNvPicPr>
            <a:picLocks noChangeAspect="1"/>
          </p:cNvPicPr>
          <p:nvPr/>
        </p:nvPicPr>
        <p:blipFill>
          <a:blip r:embed="rId6"/>
          <a:stretch>
            <a:fillRect/>
          </a:stretch>
        </p:blipFill>
        <p:spPr>
          <a:xfrm>
            <a:off x="9225538" y="4774359"/>
            <a:ext cx="2853808" cy="475635"/>
          </a:xfrm>
          <a:prstGeom prst="rect">
            <a:avLst/>
          </a:prstGeom>
        </p:spPr>
      </p:pic>
      <p:pic>
        <p:nvPicPr>
          <p:cNvPr id="19" name="图片 24"/>
          <p:cNvPicPr>
            <a:picLocks noChangeAspect="1"/>
          </p:cNvPicPr>
          <p:nvPr/>
        </p:nvPicPr>
        <p:blipFill>
          <a:blip r:embed="rId7"/>
          <a:stretch>
            <a:fillRect/>
          </a:stretch>
        </p:blipFill>
        <p:spPr>
          <a:xfrm>
            <a:off x="9682584" y="5348670"/>
            <a:ext cx="2374776" cy="642118"/>
          </a:xfrm>
          <a:prstGeom prst="rect">
            <a:avLst/>
          </a:prstGeom>
        </p:spPr>
      </p:pic>
      <p:pic>
        <p:nvPicPr>
          <p:cNvPr id="43" name="图片 26"/>
          <p:cNvPicPr>
            <a:picLocks noChangeAspect="1"/>
          </p:cNvPicPr>
          <p:nvPr/>
        </p:nvPicPr>
        <p:blipFill rotWithShape="1">
          <a:blip r:embed="rId8"/>
          <a:srcRect b="57746"/>
          <a:stretch>
            <a:fillRect/>
          </a:stretch>
        </p:blipFill>
        <p:spPr>
          <a:xfrm>
            <a:off x="9708656" y="6072206"/>
            <a:ext cx="2251038" cy="689338"/>
          </a:xfrm>
          <a:prstGeom prst="rect">
            <a:avLst/>
          </a:prstGeom>
        </p:spPr>
      </p:pic>
      <p:pic>
        <p:nvPicPr>
          <p:cNvPr id="44" name="图片 43"/>
          <p:cNvPicPr>
            <a:picLocks noChangeAspect="1"/>
          </p:cNvPicPr>
          <p:nvPr/>
        </p:nvPicPr>
        <p:blipFill>
          <a:blip r:embed="rId9"/>
          <a:stretch>
            <a:fillRect/>
          </a:stretch>
        </p:blipFill>
        <p:spPr>
          <a:xfrm>
            <a:off x="392431" y="4304592"/>
            <a:ext cx="3973696" cy="2060435"/>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effectLst/>
                <a:latin typeface="微软雅黑" panose="020B0503020204020204" pitchFamily="34" charset="-122"/>
                <a:ea typeface="微软雅黑" panose="020B0503020204020204" pitchFamily="34" charset="-122"/>
              </a:rPr>
              <a:t>二、国内外现状分析</a:t>
            </a:r>
            <a:endParaRPr lang="zh-CN" altLang="en-US" sz="4000" b="1" dirty="0">
              <a:effectLst/>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idx="13"/>
          </p:nvPr>
        </p:nvSpPr>
        <p:spPr/>
        <p:txBody>
          <a:bodyPr/>
          <a:lstStyle/>
          <a:p>
            <a:r>
              <a:rPr lang="zh-CN" altLang="en-US" b="1" dirty="0">
                <a:latin typeface="微软雅黑" panose="020B0503020204020204" pitchFamily="34" charset="-122"/>
                <a:ea typeface="微软雅黑" panose="020B0503020204020204" pitchFamily="34" charset="-122"/>
              </a:rPr>
              <a:t>国内外研究进展</a:t>
            </a:r>
            <a:endParaRPr lang="zh-CN" altLang="en-US" b="1" dirty="0">
              <a:latin typeface="微软雅黑" panose="020B0503020204020204" pitchFamily="34" charset="-122"/>
              <a:ea typeface="微软雅黑" panose="020B0503020204020204" pitchFamily="34" charset="-122"/>
            </a:endParaRPr>
          </a:p>
        </p:txBody>
      </p:sp>
      <p:grpSp>
        <p:nvGrpSpPr>
          <p:cNvPr id="65" name="组合 64"/>
          <p:cNvGrpSpPr/>
          <p:nvPr/>
        </p:nvGrpSpPr>
        <p:grpSpPr>
          <a:xfrm>
            <a:off x="342932" y="2165444"/>
            <a:ext cx="1848898" cy="1841794"/>
            <a:chOff x="206248" y="1356144"/>
            <a:chExt cx="2153188" cy="1841794"/>
          </a:xfrm>
        </p:grpSpPr>
        <p:sp>
          <p:nvSpPr>
            <p:cNvPr id="66" name="矩形 65"/>
            <p:cNvSpPr/>
            <p:nvPr>
              <p:custDataLst>
                <p:tags r:id="rId1"/>
              </p:custDataLst>
            </p:nvPr>
          </p:nvSpPr>
          <p:spPr>
            <a:xfrm>
              <a:off x="206248" y="2797828"/>
              <a:ext cx="2152394" cy="337185"/>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a:t>
              </a:r>
              <a:r>
                <a:rPr kumimoji="0" 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23.11</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圆角矩形 51"/>
            <p:cNvSpPr/>
            <p:nvPr>
              <p:custDataLst>
                <p:tags r:id="rId2"/>
              </p:custDataLst>
            </p:nvPr>
          </p:nvSpPr>
          <p:spPr>
            <a:xfrm>
              <a:off x="207042" y="1356144"/>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9" name="组合 68"/>
          <p:cNvGrpSpPr/>
          <p:nvPr/>
        </p:nvGrpSpPr>
        <p:grpSpPr>
          <a:xfrm>
            <a:off x="2293812" y="2165444"/>
            <a:ext cx="1848898" cy="1841794"/>
            <a:chOff x="2551782" y="1371799"/>
            <a:chExt cx="2153188" cy="1841794"/>
          </a:xfrm>
        </p:grpSpPr>
        <p:sp>
          <p:nvSpPr>
            <p:cNvPr id="70" name="矩形 69"/>
            <p:cNvSpPr/>
            <p:nvPr>
              <p:custDataLst>
                <p:tags r:id="rId3"/>
              </p:custDataLst>
            </p:nvPr>
          </p:nvSpPr>
          <p:spPr>
            <a:xfrm>
              <a:off x="2551782" y="2813483"/>
              <a:ext cx="2152394" cy="338554"/>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2023.12</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1" name="圆角矩形 51"/>
            <p:cNvSpPr/>
            <p:nvPr>
              <p:custDataLst>
                <p:tags r:id="rId4"/>
              </p:custDataLst>
            </p:nvPr>
          </p:nvSpPr>
          <p:spPr>
            <a:xfrm>
              <a:off x="2552576" y="1371799"/>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grpSp>
        <p:nvGrpSpPr>
          <p:cNvPr id="72" name="组合 71"/>
          <p:cNvGrpSpPr/>
          <p:nvPr/>
        </p:nvGrpSpPr>
        <p:grpSpPr>
          <a:xfrm>
            <a:off x="4244692" y="2165444"/>
            <a:ext cx="1848898" cy="1841794"/>
            <a:chOff x="5019339" y="1371799"/>
            <a:chExt cx="2153188" cy="1841794"/>
          </a:xfrm>
        </p:grpSpPr>
        <p:sp>
          <p:nvSpPr>
            <p:cNvPr id="73" name="矩形 72"/>
            <p:cNvSpPr/>
            <p:nvPr>
              <p:custDataLst>
                <p:tags r:id="rId5"/>
              </p:custDataLst>
            </p:nvPr>
          </p:nvSpPr>
          <p:spPr>
            <a:xfrm>
              <a:off x="5019339" y="2813483"/>
              <a:ext cx="2152394" cy="338554"/>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2024.2</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4" name="圆角矩形 51"/>
            <p:cNvSpPr/>
            <p:nvPr>
              <p:custDataLst>
                <p:tags r:id="rId6"/>
              </p:custDataLst>
            </p:nvPr>
          </p:nvSpPr>
          <p:spPr>
            <a:xfrm>
              <a:off x="5020133" y="1371799"/>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grpSp>
        <p:nvGrpSpPr>
          <p:cNvPr id="75" name="组合 74"/>
          <p:cNvGrpSpPr/>
          <p:nvPr/>
        </p:nvGrpSpPr>
        <p:grpSpPr>
          <a:xfrm>
            <a:off x="6195572" y="2165444"/>
            <a:ext cx="1848898" cy="1841794"/>
            <a:chOff x="8021778" y="1348455"/>
            <a:chExt cx="2153188" cy="1841794"/>
          </a:xfrm>
        </p:grpSpPr>
        <p:sp>
          <p:nvSpPr>
            <p:cNvPr id="76" name="矩形 75"/>
            <p:cNvSpPr/>
            <p:nvPr>
              <p:custDataLst>
                <p:tags r:id="rId7"/>
              </p:custDataLst>
            </p:nvPr>
          </p:nvSpPr>
          <p:spPr>
            <a:xfrm>
              <a:off x="8021778" y="2790139"/>
              <a:ext cx="2152394" cy="337185"/>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2024.3 </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7" name="圆角矩形 51"/>
            <p:cNvSpPr/>
            <p:nvPr>
              <p:custDataLst>
                <p:tags r:id="rId8"/>
              </p:custDataLst>
            </p:nvPr>
          </p:nvSpPr>
          <p:spPr>
            <a:xfrm>
              <a:off x="8022572" y="1348455"/>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grpSp>
        <p:nvGrpSpPr>
          <p:cNvPr id="78" name="组合 77"/>
          <p:cNvGrpSpPr/>
          <p:nvPr/>
        </p:nvGrpSpPr>
        <p:grpSpPr>
          <a:xfrm>
            <a:off x="8146452" y="2165444"/>
            <a:ext cx="1848898" cy="1841794"/>
            <a:chOff x="10462565" y="1326376"/>
            <a:chExt cx="2153188" cy="1841794"/>
          </a:xfrm>
        </p:grpSpPr>
        <p:sp>
          <p:nvSpPr>
            <p:cNvPr id="79" name="矩形 78"/>
            <p:cNvSpPr/>
            <p:nvPr>
              <p:custDataLst>
                <p:tags r:id="rId9"/>
              </p:custDataLst>
            </p:nvPr>
          </p:nvSpPr>
          <p:spPr>
            <a:xfrm>
              <a:off x="10462565" y="2768060"/>
              <a:ext cx="2152394" cy="338554"/>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2024.6</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80" name="圆角矩形 51"/>
            <p:cNvSpPr/>
            <p:nvPr>
              <p:custDataLst>
                <p:tags r:id="rId10"/>
              </p:custDataLst>
            </p:nvPr>
          </p:nvSpPr>
          <p:spPr>
            <a:xfrm>
              <a:off x="10463359" y="1326376"/>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81" name="内容占位符 5"/>
          <p:cNvSpPr txBox="1"/>
          <p:nvPr>
            <p:custDataLst>
              <p:tags r:id="rId11"/>
            </p:custDataLst>
          </p:nvPr>
        </p:nvSpPr>
        <p:spPr>
          <a:xfrm>
            <a:off x="342929" y="2194254"/>
            <a:ext cx="1814100" cy="1412874"/>
          </a:xfrm>
          <a:prstGeom prst="rect">
            <a:avLst/>
          </a:prstGeom>
        </p:spPr>
        <p:txBody>
          <a:bodyPr vert="horz" lIns="91440" tIns="45720" rIns="91440" bIns="45720" rtlCol="0">
            <a:normAutofit fontScale="87500" lnSpcReduction="20000"/>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1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en-US"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LLaMA-VID</a:t>
            </a:r>
            <a:endParaRPr kumimoji="0" lang="en-US"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None/>
              <a:defRPr/>
            </a:pPr>
            <a:r>
              <a:rPr kumimoji="0" lang="zh-CN" altLang="en-US" sz="18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通过两个线性投影层将视觉令牌压缩成上下文令牌和内容令牌</a:t>
            </a:r>
            <a:endParaRPr kumimoji="0" lang="en-US" sz="1800" b="0" i="0" u="none" strike="noStrike" kern="1200" cap="none" spc="0" normalizeH="0" baseline="0" noProof="0" dirty="0" err="1">
              <a:ln>
                <a:noFill/>
              </a:ln>
              <a:solidFill>
                <a:prstClr val="black"/>
              </a:solidFill>
              <a:effectLst/>
              <a:uLnTx/>
              <a:uFillTx/>
              <a:latin typeface="楷体" panose="02010609060101010101" charset="-122"/>
              <a:ea typeface="楷体" panose="02010609060101010101" charset="-122"/>
              <a:cs typeface="楷体" panose="02010609060101010101" charset="-122"/>
            </a:endParaRPr>
          </a:p>
        </p:txBody>
      </p:sp>
      <p:grpSp>
        <p:nvGrpSpPr>
          <p:cNvPr id="82" name="组合 81"/>
          <p:cNvGrpSpPr/>
          <p:nvPr/>
        </p:nvGrpSpPr>
        <p:grpSpPr>
          <a:xfrm>
            <a:off x="10097334" y="2165444"/>
            <a:ext cx="1848898" cy="1841794"/>
            <a:chOff x="10462565" y="1326376"/>
            <a:chExt cx="2153188" cy="1841794"/>
          </a:xfrm>
        </p:grpSpPr>
        <p:sp>
          <p:nvSpPr>
            <p:cNvPr id="83" name="矩形 82"/>
            <p:cNvSpPr/>
            <p:nvPr>
              <p:custDataLst>
                <p:tags r:id="rId13"/>
              </p:custDataLst>
            </p:nvPr>
          </p:nvSpPr>
          <p:spPr>
            <a:xfrm>
              <a:off x="10462565" y="2768060"/>
              <a:ext cx="2152394" cy="338554"/>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2024.7</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圆角矩形 51"/>
            <p:cNvSpPr/>
            <p:nvPr>
              <p:custDataLst>
                <p:tags r:id="rId14"/>
              </p:custDataLst>
            </p:nvPr>
          </p:nvSpPr>
          <p:spPr>
            <a:xfrm>
              <a:off x="10463359" y="1326376"/>
              <a:ext cx="2152394" cy="1841794"/>
            </a:xfrm>
            <a:prstGeom prst="rect">
              <a:avLst/>
            </a:prstGeom>
            <a:noFill/>
            <a:ln w="19050" cap="flat" cmpd="sng" algn="ctr">
              <a:solidFill>
                <a:srgbClr val="002060"/>
              </a:solidFill>
              <a:prstDash val="sysDash"/>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
                  <a:srgbClr val="C00000"/>
                </a:buClr>
                <a:buSzTx/>
                <a:buFontTx/>
                <a:buNone/>
                <a:defRPr/>
              </a:pPr>
              <a:endParaRPr kumimoji="0"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85" name="AutoShape 34"/>
          <p:cNvSpPr>
            <a:spLocks noChangeArrowheads="1"/>
          </p:cNvSpPr>
          <p:nvPr>
            <p:custDataLst>
              <p:tags r:id="rId15"/>
            </p:custDataLst>
          </p:nvPr>
        </p:nvSpPr>
        <p:spPr bwMode="auto">
          <a:xfrm rot="10800000" flipH="1" flipV="1">
            <a:off x="2068076" y="2718962"/>
            <a:ext cx="349490" cy="500139"/>
          </a:xfrm>
          <a:prstGeom prst="rightArrow">
            <a:avLst>
              <a:gd name="adj1" fmla="val 38509"/>
              <a:gd name="adj2" fmla="val 42098"/>
            </a:avLst>
          </a:prstGeom>
          <a:gradFill flip="none" rotWithShape="1">
            <a:gsLst>
              <a:gs pos="50000">
                <a:srgbClr val="E08080"/>
              </a:gs>
              <a:gs pos="0">
                <a:schemeClr val="bg1">
                  <a:alpha val="0"/>
                </a:schemeClr>
              </a:gs>
              <a:gs pos="100000">
                <a:srgbClr val="C00000"/>
              </a:gs>
            </a:gsLst>
            <a:lin ang="0" scaled="0"/>
            <a:tileRect/>
          </a:gradFill>
          <a:ln>
            <a:noFill/>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itchFamily="2" charset="-122"/>
              <a:cs typeface="+mn-cs"/>
            </a:endParaRPr>
          </a:p>
        </p:txBody>
      </p:sp>
      <p:sp>
        <p:nvSpPr>
          <p:cNvPr id="86" name="AutoShape 34"/>
          <p:cNvSpPr>
            <a:spLocks noChangeArrowheads="1"/>
          </p:cNvSpPr>
          <p:nvPr>
            <p:custDataLst>
              <p:tags r:id="rId16"/>
            </p:custDataLst>
          </p:nvPr>
        </p:nvSpPr>
        <p:spPr bwMode="auto">
          <a:xfrm rot="10800000" flipH="1" flipV="1">
            <a:off x="4018956" y="2719805"/>
            <a:ext cx="349490" cy="500139"/>
          </a:xfrm>
          <a:prstGeom prst="rightArrow">
            <a:avLst>
              <a:gd name="adj1" fmla="val 38509"/>
              <a:gd name="adj2" fmla="val 42098"/>
            </a:avLst>
          </a:prstGeom>
          <a:gradFill flip="none" rotWithShape="1">
            <a:gsLst>
              <a:gs pos="50000">
                <a:srgbClr val="E08080"/>
              </a:gs>
              <a:gs pos="0">
                <a:schemeClr val="bg1">
                  <a:alpha val="0"/>
                </a:schemeClr>
              </a:gs>
              <a:gs pos="100000">
                <a:srgbClr val="C00000"/>
              </a:gs>
            </a:gsLst>
            <a:lin ang="0" scaled="0"/>
            <a:tileRect/>
          </a:gradFill>
          <a:ln>
            <a:noFill/>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itchFamily="2" charset="-122"/>
              <a:cs typeface="+mn-cs"/>
            </a:endParaRPr>
          </a:p>
        </p:txBody>
      </p:sp>
      <p:sp>
        <p:nvSpPr>
          <p:cNvPr id="87" name="AutoShape 34"/>
          <p:cNvSpPr>
            <a:spLocks noChangeArrowheads="1"/>
          </p:cNvSpPr>
          <p:nvPr>
            <p:custDataLst>
              <p:tags r:id="rId17"/>
            </p:custDataLst>
          </p:nvPr>
        </p:nvSpPr>
        <p:spPr bwMode="auto">
          <a:xfrm rot="10800000" flipH="1" flipV="1">
            <a:off x="5969836" y="2718961"/>
            <a:ext cx="349490" cy="500139"/>
          </a:xfrm>
          <a:prstGeom prst="rightArrow">
            <a:avLst>
              <a:gd name="adj1" fmla="val 38509"/>
              <a:gd name="adj2" fmla="val 42098"/>
            </a:avLst>
          </a:prstGeom>
          <a:gradFill flip="none" rotWithShape="1">
            <a:gsLst>
              <a:gs pos="50000">
                <a:srgbClr val="E08080"/>
              </a:gs>
              <a:gs pos="0">
                <a:schemeClr val="bg1">
                  <a:alpha val="0"/>
                </a:schemeClr>
              </a:gs>
              <a:gs pos="100000">
                <a:srgbClr val="C00000"/>
              </a:gs>
            </a:gsLst>
            <a:lin ang="0" scaled="0"/>
            <a:tileRect/>
          </a:gradFill>
          <a:ln>
            <a:noFill/>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itchFamily="2" charset="-122"/>
              <a:cs typeface="+mn-cs"/>
            </a:endParaRPr>
          </a:p>
        </p:txBody>
      </p:sp>
      <p:sp>
        <p:nvSpPr>
          <p:cNvPr id="88" name="AutoShape 34"/>
          <p:cNvSpPr>
            <a:spLocks noChangeArrowheads="1"/>
          </p:cNvSpPr>
          <p:nvPr>
            <p:custDataLst>
              <p:tags r:id="rId18"/>
            </p:custDataLst>
          </p:nvPr>
        </p:nvSpPr>
        <p:spPr bwMode="auto">
          <a:xfrm rot="10800000" flipH="1" flipV="1">
            <a:off x="7920716" y="2718961"/>
            <a:ext cx="349490" cy="500139"/>
          </a:xfrm>
          <a:prstGeom prst="rightArrow">
            <a:avLst>
              <a:gd name="adj1" fmla="val 38509"/>
              <a:gd name="adj2" fmla="val 42098"/>
            </a:avLst>
          </a:prstGeom>
          <a:gradFill flip="none" rotWithShape="1">
            <a:gsLst>
              <a:gs pos="50000">
                <a:srgbClr val="E08080"/>
              </a:gs>
              <a:gs pos="0">
                <a:schemeClr val="bg1">
                  <a:alpha val="0"/>
                </a:schemeClr>
              </a:gs>
              <a:gs pos="100000">
                <a:srgbClr val="C00000"/>
              </a:gs>
            </a:gsLst>
            <a:lin ang="0" scaled="0"/>
            <a:tileRect/>
          </a:gradFill>
          <a:ln>
            <a:noFill/>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itchFamily="2" charset="-122"/>
              <a:cs typeface="+mn-cs"/>
            </a:endParaRPr>
          </a:p>
        </p:txBody>
      </p:sp>
      <p:sp>
        <p:nvSpPr>
          <p:cNvPr id="89" name="AutoShape 34"/>
          <p:cNvSpPr>
            <a:spLocks noChangeArrowheads="1"/>
          </p:cNvSpPr>
          <p:nvPr>
            <p:custDataLst>
              <p:tags r:id="rId19"/>
            </p:custDataLst>
          </p:nvPr>
        </p:nvSpPr>
        <p:spPr bwMode="auto">
          <a:xfrm rot="10800000" flipH="1" flipV="1">
            <a:off x="9871596" y="2724549"/>
            <a:ext cx="349490" cy="500139"/>
          </a:xfrm>
          <a:prstGeom prst="rightArrow">
            <a:avLst>
              <a:gd name="adj1" fmla="val 38509"/>
              <a:gd name="adj2" fmla="val 42098"/>
            </a:avLst>
          </a:prstGeom>
          <a:gradFill flip="none" rotWithShape="1">
            <a:gsLst>
              <a:gs pos="50000">
                <a:srgbClr val="E08080"/>
              </a:gs>
              <a:gs pos="0">
                <a:schemeClr val="bg1">
                  <a:alpha val="0"/>
                </a:schemeClr>
              </a:gs>
              <a:gs pos="100000">
                <a:srgbClr val="C00000"/>
              </a:gs>
            </a:gsLst>
            <a:lin ang="0" scaled="0"/>
            <a:tileRect/>
          </a:gradFill>
          <a:ln>
            <a:noFill/>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mbria" panose="02040503050406030204"/>
              <a:ea typeface="黑体" pitchFamily="2" charset="-122"/>
              <a:cs typeface="+mn-cs"/>
            </a:endParaRPr>
          </a:p>
        </p:txBody>
      </p:sp>
      <p:sp>
        <p:nvSpPr>
          <p:cNvPr id="90" name="内容占位符 5"/>
          <p:cNvSpPr txBox="1"/>
          <p:nvPr>
            <p:custDataLst>
              <p:tags r:id="rId20"/>
            </p:custDataLst>
          </p:nvPr>
        </p:nvSpPr>
        <p:spPr>
          <a:xfrm>
            <a:off x="2337531" y="2201940"/>
            <a:ext cx="1814100" cy="14128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1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TinyGPT-V</a:t>
            </a:r>
            <a:endParaRPr kumimoji="0" 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None/>
              <a:defRPr/>
            </a:pPr>
            <a:r>
              <a:rPr kumimoji="0" lang="en-US" altLang="zh-CN"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Lora</a:t>
            </a:r>
            <a:r>
              <a:rPr kumimoji="0" lang="zh-CN" altLang="en-US"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训练</a:t>
            </a:r>
            <a:r>
              <a:rPr kumimoji="0" lang="en-US" altLang="zh-CN"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+8-bit</a:t>
            </a:r>
            <a:r>
              <a:rPr kumimoji="0" lang="zh-CN" altLang="en-US"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量化</a:t>
            </a:r>
            <a:r>
              <a:rPr kumimoji="0" lang="en-US" altLang="zh-CN"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a:t>
            </a:r>
            <a:r>
              <a:rPr kumimoji="0" lang="zh-CN" altLang="en-US"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采用小型大语言模型</a:t>
            </a:r>
            <a:r>
              <a:rPr kumimoji="0" lang="en-US" altLang="zh-CN"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Phi-2</a:t>
            </a:r>
            <a:endParaRPr kumimoji="0" lang="en-US" altLang="zh-CN"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endParaRPr>
          </a:p>
        </p:txBody>
      </p:sp>
      <p:sp>
        <p:nvSpPr>
          <p:cNvPr id="91" name="内容占位符 5"/>
          <p:cNvSpPr txBox="1"/>
          <p:nvPr>
            <p:custDataLst>
              <p:tags r:id="rId21"/>
            </p:custDataLst>
          </p:nvPr>
        </p:nvSpPr>
        <p:spPr>
          <a:xfrm>
            <a:off x="4298556" y="2201940"/>
            <a:ext cx="1814100" cy="1412874"/>
          </a:xfrm>
          <a:prstGeom prst="rect">
            <a:avLst/>
          </a:prstGeom>
        </p:spPr>
        <p:txBody>
          <a:bodyPr vert="horz" lIns="91440" tIns="45720" rIns="91440" bIns="45720" rtlCol="0">
            <a:normAutofit fontScale="80000" lnSpcReduction="10000"/>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1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en-US" sz="20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MobileVLMv2</a:t>
            </a:r>
            <a:endParaRPr kumimoji="0" lang="en-US" sz="20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None/>
              <a:defRPr/>
            </a:pPr>
            <a:r>
              <a:rPr kumimoji="0" lang="zh-CN" altLang="en-US" sz="18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提出了新的降采样投影方法LDPv2</a:t>
            </a:r>
            <a:r>
              <a:rPr kumimoji="0" lang="en-US" altLang="zh-CN" sz="18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a:t>
            </a:r>
            <a:r>
              <a:rPr kumimoji="0" lang="zh-CN" altLang="en-US" sz="18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采用小型大语言模型</a:t>
            </a:r>
            <a:r>
              <a:rPr kumimoji="0" lang="en-US" altLang="zh-CN" sz="1800" b="0" i="0" u="none" strike="noStrike" kern="100" cap="none" spc="0" normalizeH="0" baseline="0" noProof="0" dirty="0" err="1">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MobileLLaMA</a:t>
            </a:r>
            <a:endParaRPr kumimoji="0" lang="en-US" altLang="zh-CN" sz="18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None/>
              <a:defRPr/>
            </a:pPr>
            <a:endParaRPr kumimoji="0" lang="en-US" sz="1800" b="0" i="0" u="none" strike="noStrike" kern="1200" cap="none" spc="0" normalizeH="0" baseline="0" noProof="0" dirty="0" err="1">
              <a:ln>
                <a:noFill/>
              </a:ln>
              <a:solidFill>
                <a:srgbClr val="C00000"/>
              </a:solidFill>
              <a:effectLst/>
              <a:uLnTx/>
              <a:uFillTx/>
              <a:latin typeface="楷体" panose="02010609060101010101" charset="-122"/>
              <a:ea typeface="楷体" panose="02010609060101010101" charset="-122"/>
              <a:cs typeface="楷体" panose="02010609060101010101" charset="-122"/>
            </a:endParaRPr>
          </a:p>
        </p:txBody>
      </p:sp>
      <p:sp>
        <p:nvSpPr>
          <p:cNvPr id="92" name="内容占位符 5"/>
          <p:cNvSpPr txBox="1"/>
          <p:nvPr>
            <p:custDataLst>
              <p:tags r:id="rId22"/>
            </p:custDataLst>
          </p:nvPr>
        </p:nvSpPr>
        <p:spPr>
          <a:xfrm>
            <a:off x="6269047" y="2201940"/>
            <a:ext cx="1814100" cy="141287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1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en-US" sz="19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FastV</a:t>
            </a:r>
            <a:endParaRPr kumimoji="0" lang="en-US" sz="19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None/>
              <a:defRPr/>
            </a:pPr>
            <a:r>
              <a:rPr kumimoji="0" lang="zh-CN" altLang="en-US" sz="18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利用平均注意力得分对视觉令牌进行排序，稀疏化得分较低的令牌</a:t>
            </a:r>
            <a:endParaRPr kumimoji="0" lang="en-US" altLang="zh-CN" sz="18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None/>
              <a:defRPr/>
            </a:pPr>
            <a:endParaRPr kumimoji="0" lang="en-US" sz="1800" b="0" i="0" u="none" strike="noStrike" kern="1200" cap="none" spc="0" normalizeH="0" baseline="0" noProof="0" dirty="0">
              <a:ln>
                <a:noFill/>
              </a:ln>
              <a:solidFill>
                <a:srgbClr val="C00000"/>
              </a:solidFill>
              <a:effectLst/>
              <a:uLnTx/>
              <a:uFillTx/>
              <a:latin typeface="楷体" panose="02010609060101010101" charset="-122"/>
              <a:ea typeface="楷体" panose="02010609060101010101" charset="-122"/>
              <a:cs typeface="楷体" panose="02010609060101010101" charset="-122"/>
            </a:endParaRPr>
          </a:p>
        </p:txBody>
      </p:sp>
      <p:sp>
        <p:nvSpPr>
          <p:cNvPr id="93" name="内容占位符 5"/>
          <p:cNvSpPr txBox="1"/>
          <p:nvPr>
            <p:custDataLst>
              <p:tags r:id="rId23"/>
            </p:custDataLst>
          </p:nvPr>
        </p:nvSpPr>
        <p:spPr>
          <a:xfrm>
            <a:off x="8189598" y="2201940"/>
            <a:ext cx="1864409" cy="14128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1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VoCo-LLaMA</a:t>
            </a:r>
            <a:endParaRPr kumimoji="0" 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None/>
              <a:defRPr/>
            </a:pPr>
            <a:r>
              <a:rPr kumimoji="0" lang="zh-CN" altLang="en-US"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引入</a:t>
            </a:r>
            <a:r>
              <a:rPr kumimoji="0" lang="en-US" altLang="zh-CN" sz="1400" b="0" i="0" u="none" strike="noStrike" kern="100" cap="none" spc="0" normalizeH="0" baseline="0" noProof="0" dirty="0" err="1">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VoCo</a:t>
            </a:r>
            <a:r>
              <a:rPr kumimoji="0" lang="en-US" altLang="zh-CN"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-token</a:t>
            </a:r>
            <a:r>
              <a:rPr kumimoji="0" lang="zh-CN" altLang="en-US"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，将视觉令牌的信息压缩到</a:t>
            </a:r>
            <a:r>
              <a:rPr kumimoji="0" lang="en-US" altLang="zh-CN" sz="1400" b="0" i="0" u="none" strike="noStrike" kern="100" cap="none" spc="0" normalizeH="0" baseline="0" noProof="0" dirty="0" err="1">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VoCo</a:t>
            </a:r>
            <a:r>
              <a:rPr kumimoji="0" lang="en-US" altLang="zh-CN"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-token</a:t>
            </a:r>
            <a:r>
              <a:rPr kumimoji="0" lang="zh-CN" altLang="en-US"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上</a:t>
            </a:r>
            <a:endParaRPr kumimoji="0" lang="zh-CN" altLang="en-US"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None/>
              <a:defRPr/>
            </a:pPr>
            <a:endParaRPr kumimoji="0" lang="zh-CN" altLang="en-US" sz="1400" b="0" i="0" u="none" strike="noStrike" kern="100" cap="none" spc="0" normalizeH="0" baseline="0" noProof="0" dirty="0">
              <a:ln>
                <a:noFill/>
              </a:ln>
              <a:solidFill>
                <a:srgbClr val="C00000"/>
              </a:solidFill>
              <a:effectLst/>
              <a:uLnTx/>
              <a:uFillTx/>
              <a:latin typeface="楷体" panose="02010609060101010101" charset="-122"/>
              <a:ea typeface="楷体" panose="02010609060101010101" charset="-122"/>
              <a:cs typeface="楷体" panose="02010609060101010101" charset="-122"/>
            </a:endParaRPr>
          </a:p>
        </p:txBody>
      </p:sp>
      <p:sp>
        <p:nvSpPr>
          <p:cNvPr id="94" name="内容占位符 5"/>
          <p:cNvSpPr txBox="1"/>
          <p:nvPr>
            <p:custDataLst>
              <p:tags r:id="rId24"/>
            </p:custDataLst>
          </p:nvPr>
        </p:nvSpPr>
        <p:spPr>
          <a:xfrm>
            <a:off x="10137247" y="2201940"/>
            <a:ext cx="1864409" cy="14128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SzPct val="89000"/>
              <a:buFont typeface="Wingdings" panose="05000000000000000000" pitchFamily="2" charset="2"/>
              <a:buChar char="p"/>
              <a:defRPr sz="32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1pPr>
            <a:lvl2pPr marL="742950" indent="-285750" algn="l" defTabSz="914400" rtl="0" eaLnBrk="1" latinLnBrk="0" hangingPunct="1">
              <a:spcBef>
                <a:spcPct val="20000"/>
              </a:spcBef>
              <a:buClr>
                <a:srgbClr val="C00000"/>
              </a:buClr>
              <a:buSzPct val="89000"/>
              <a:buFont typeface="Wingdings" panose="05000000000000000000" pitchFamily="2" charset="2"/>
              <a:buChar char="n"/>
              <a:defRPr sz="2800" b="1"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2pPr>
            <a:lvl3pPr marL="1143000" indent="-228600" algn="l" defTabSz="914400" rtl="0" eaLnBrk="1" latinLnBrk="0" hangingPunct="1">
              <a:spcBef>
                <a:spcPct val="20000"/>
              </a:spcBef>
              <a:buSzPct val="135000"/>
              <a:buFontTx/>
              <a:buBlip>
                <a:blip r:embed="rId12"/>
              </a:buBlip>
              <a:defRPr sz="24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effectLst/>
                <a:latin typeface="微软雅黑" panose="020B0503020204020204" pitchFamily="34" charset="-122"/>
                <a:ea typeface="微软雅黑" panose="020B0503020204020204" pitchFamily="34"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Char char="p"/>
              <a:defRPr/>
            </a:pPr>
            <a:r>
              <a:rPr kumimoji="0" lang="en-US" sz="16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LLAVADI</a:t>
            </a:r>
            <a:endParaRPr kumimoji="0" lang="en-US" sz="16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None/>
              <a:defRPr/>
            </a:pPr>
            <a:r>
              <a:rPr kumimoji="0" lang="zh-CN" altLang="en-US"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提出了一种新的多模态大语言模型知识蒸馏框架</a:t>
            </a:r>
            <a:endParaRPr kumimoji="0" lang="zh-CN" altLang="en-US" sz="1400" b="0" i="0" u="none" strike="noStrike" kern="1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20000"/>
              </a:lnSpc>
              <a:spcBef>
                <a:spcPts val="0"/>
              </a:spcBef>
              <a:spcAft>
                <a:spcPts val="0"/>
              </a:spcAft>
              <a:buClr>
                <a:srgbClr val="C00000"/>
              </a:buClr>
              <a:buSzPct val="89000"/>
              <a:buFont typeface="Wingdings" panose="05000000000000000000" pitchFamily="2" charset="2"/>
              <a:buNone/>
              <a:defRPr/>
            </a:pPr>
            <a:endParaRPr kumimoji="0" lang="zh-CN" altLang="en-US" sz="1400" b="0" i="0" u="none" strike="noStrike" kern="100" cap="none" spc="0" normalizeH="0" baseline="0" noProof="0" dirty="0" err="1">
              <a:ln>
                <a:noFill/>
              </a:ln>
              <a:solidFill>
                <a:srgbClr val="C00000"/>
              </a:solidFill>
              <a:effectLst/>
              <a:uLnTx/>
              <a:uFillTx/>
              <a:latin typeface="楷体" panose="02010609060101010101" charset="-122"/>
              <a:ea typeface="楷体" panose="02010609060101010101" charset="-122"/>
              <a:cs typeface="楷体" panose="02010609060101010101" charset="-122"/>
            </a:endParaRPr>
          </a:p>
        </p:txBody>
      </p:sp>
      <p:sp>
        <p:nvSpPr>
          <p:cNvPr id="43" name="矩形 165"/>
          <p:cNvSpPr>
            <a:spLocks noChangeArrowheads="1"/>
          </p:cNvSpPr>
          <p:nvPr>
            <p:custDataLst>
              <p:tags r:id="rId25"/>
            </p:custDataLst>
          </p:nvPr>
        </p:nvSpPr>
        <p:spPr bwMode="auto">
          <a:xfrm>
            <a:off x="50800" y="4357680"/>
            <a:ext cx="14922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90204" pitchFamily="34" charset="0"/>
                <a:ea typeface="黑体"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90204" pitchFamily="34" charset="0"/>
                <a:ea typeface="黑体"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90204" pitchFamily="34" charset="0"/>
                <a:ea typeface="黑体"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90204" pitchFamily="34" charset="0"/>
                <a:ea typeface="黑体"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90204" pitchFamily="34" charset="0"/>
                <a:ea typeface="黑体"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90204" pitchFamily="34" charset="0"/>
                <a:ea typeface="黑体"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90204" pitchFamily="34" charset="0"/>
                <a:ea typeface="黑体"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90204" pitchFamily="34" charset="0"/>
                <a:ea typeface="黑体"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90204" pitchFamily="34" charset="0"/>
                <a:ea typeface="黑体"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srgbClr val="1717B7"/>
                </a:solidFill>
                <a:effectLst/>
                <a:uLnTx/>
                <a:uFillTx/>
                <a:latin typeface="微软雅黑" panose="020B0503020204020204" pitchFamily="34" charset="-122"/>
                <a:ea typeface="微软雅黑" panose="020B0503020204020204" pitchFamily="34" charset="-122"/>
                <a:cs typeface="+mn-cs"/>
              </a:rPr>
              <a:t>已有工作</a:t>
            </a:r>
            <a:endParaRPr kumimoji="0" lang="en-US" altLang="zh-CN" sz="1800" b="1" i="0" u="none" strike="noStrike" kern="1200" cap="none" spc="0" normalizeH="0" baseline="0" noProof="0" dirty="0">
              <a:ln>
                <a:noFill/>
              </a:ln>
              <a:solidFill>
                <a:srgbClr val="1717B7"/>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srgbClr val="1717B7"/>
                </a:solidFill>
                <a:effectLst/>
                <a:uLnTx/>
                <a:uFillTx/>
                <a:latin typeface="微软雅黑" panose="020B0503020204020204" pitchFamily="34" charset="-122"/>
                <a:ea typeface="微软雅黑" panose="020B0503020204020204" pitchFamily="34" charset="-122"/>
                <a:cs typeface="+mn-cs"/>
              </a:rPr>
              <a:t>关键技术</a:t>
            </a:r>
            <a:endParaRPr kumimoji="0" lang="en-US" altLang="zh-CN" sz="1800" b="1" i="0" u="none" strike="noStrike" kern="1200" cap="none" spc="0" normalizeH="0" baseline="0" noProof="0" dirty="0">
              <a:ln>
                <a:noFill/>
              </a:ln>
              <a:solidFill>
                <a:srgbClr val="1717B7"/>
              </a:solidFill>
              <a:effectLst/>
              <a:uLnTx/>
              <a:uFillTx/>
              <a:latin typeface="微软雅黑" panose="020B0503020204020204" pitchFamily="34" charset="-122"/>
              <a:ea typeface="微软雅黑" panose="020B0503020204020204" pitchFamily="34" charset="-122"/>
              <a:cs typeface="+mn-cs"/>
            </a:endParaRPr>
          </a:p>
        </p:txBody>
      </p:sp>
      <p:sp>
        <p:nvSpPr>
          <p:cNvPr id="103" name="箭头: 下 102"/>
          <p:cNvSpPr/>
          <p:nvPr>
            <p:custDataLst>
              <p:tags r:id="rId26"/>
            </p:custDataLst>
          </p:nvPr>
        </p:nvSpPr>
        <p:spPr>
          <a:xfrm rot="10800000" flipV="1">
            <a:off x="3502660" y="5657850"/>
            <a:ext cx="396240" cy="307975"/>
          </a:xfrm>
          <a:prstGeom prst="downArrow">
            <a:avLst/>
          </a:prstGeom>
          <a:gradFill>
            <a:gsLst>
              <a:gs pos="0">
                <a:srgbClr val="002060">
                  <a:alpha val="10000"/>
                </a:srgbClr>
              </a:gs>
              <a:gs pos="100000">
                <a:srgbClr val="C00000">
                  <a:alpha val="10000"/>
                </a:srgbClr>
              </a:gs>
            </a:gsLst>
            <a:lin ang="5400000" scaled="0"/>
          </a:gradFill>
          <a:ln>
            <a:gradFill>
              <a:gsLst>
                <a:gs pos="0">
                  <a:srgbClr val="002060"/>
                </a:gs>
                <a:gs pos="100000">
                  <a:srgbClr val="C0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04" name="箭头: 下 103"/>
          <p:cNvSpPr/>
          <p:nvPr>
            <p:custDataLst>
              <p:tags r:id="rId27"/>
            </p:custDataLst>
          </p:nvPr>
        </p:nvSpPr>
        <p:spPr>
          <a:xfrm rot="10800000" flipV="1">
            <a:off x="9225280" y="5662930"/>
            <a:ext cx="396240" cy="307975"/>
          </a:xfrm>
          <a:prstGeom prst="downArrow">
            <a:avLst/>
          </a:prstGeom>
          <a:gradFill>
            <a:gsLst>
              <a:gs pos="0">
                <a:srgbClr val="002060">
                  <a:alpha val="10000"/>
                </a:srgbClr>
              </a:gs>
              <a:gs pos="100000">
                <a:srgbClr val="C00000">
                  <a:alpha val="10000"/>
                </a:srgbClr>
              </a:gs>
            </a:gsLst>
            <a:lin ang="5400000" scaled="0"/>
          </a:gradFill>
          <a:ln>
            <a:gradFill>
              <a:gsLst>
                <a:gs pos="0">
                  <a:srgbClr val="002060"/>
                </a:gs>
                <a:gs pos="100000">
                  <a:srgbClr val="C0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21" name="圆角矩形 12"/>
          <p:cNvSpPr/>
          <p:nvPr>
            <p:custDataLst>
              <p:tags r:id="rId28"/>
            </p:custDataLst>
          </p:nvPr>
        </p:nvSpPr>
        <p:spPr>
          <a:xfrm>
            <a:off x="108585" y="4282405"/>
            <a:ext cx="11980545" cy="1480033"/>
          </a:xfrm>
          <a:prstGeom prst="roundRect">
            <a:avLst>
              <a:gd name="adj" fmla="val 6452"/>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custDataLst>
              <p:tags r:id="rId29"/>
            </p:custDataLst>
          </p:nvPr>
        </p:nvSpPr>
        <p:spPr>
          <a:xfrm>
            <a:off x="50800" y="1394460"/>
            <a:ext cx="10042438" cy="607695"/>
          </a:xfrm>
          <a:prstGeom prst="rect">
            <a:avLst/>
          </a:prstGeom>
        </p:spPr>
        <p:txBody>
          <a:bodyPr wrap="square">
            <a:spAutoFit/>
          </a:bodyPr>
          <a:lstStyle/>
          <a:p>
            <a:pPr marL="255905" marR="0" lvl="0" indent="-347345" algn="l" defTabSz="685800" rtl="0" eaLnBrk="0" fontAlgn="base" latinLnBrk="0" hangingPunct="0">
              <a:lnSpc>
                <a:spcPct val="120000"/>
              </a:lnSpc>
              <a:spcBef>
                <a:spcPts val="0"/>
              </a:spcBef>
              <a:spcAft>
                <a:spcPts val="0"/>
              </a:spcAft>
              <a:buClr>
                <a:srgbClr val="C00000"/>
              </a:buClr>
              <a:buSzPct val="100000"/>
              <a:buFont typeface="Wingdings" panose="05000000000000000000" pitchFamily="2" charset="2"/>
              <a:buChar char="p"/>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目前端侧大模型性能提升</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存在诸多问题</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endParaRPr>
          </a:p>
        </p:txBody>
      </p:sp>
      <p:sp>
        <p:nvSpPr>
          <p:cNvPr id="31" name="矩形: 圆角 30"/>
          <p:cNvSpPr/>
          <p:nvPr/>
        </p:nvSpPr>
        <p:spPr>
          <a:xfrm>
            <a:off x="1520556" y="4454550"/>
            <a:ext cx="2356358" cy="44397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知识蒸馏</a:t>
            </a:r>
            <a:endParaRPr lang="zh-CN" altLang="en-US" sz="1600" b="1" dirty="0">
              <a:latin typeface="微软雅黑" panose="020B0503020204020204" pitchFamily="34" charset="-122"/>
              <a:ea typeface="微软雅黑" panose="020B0503020204020204" pitchFamily="34" charset="-122"/>
            </a:endParaRPr>
          </a:p>
        </p:txBody>
      </p:sp>
      <p:sp>
        <p:nvSpPr>
          <p:cNvPr id="32" name="矩形: 圆角 31"/>
          <p:cNvSpPr/>
          <p:nvPr/>
        </p:nvSpPr>
        <p:spPr>
          <a:xfrm>
            <a:off x="9456666" y="4445025"/>
            <a:ext cx="2356358" cy="44397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大模型令牌压缩</a:t>
            </a:r>
            <a:endParaRPr lang="zh-CN" altLang="en-US" sz="1600" b="1" dirty="0">
              <a:latin typeface="微软雅黑" panose="020B0503020204020204" pitchFamily="34" charset="-122"/>
              <a:ea typeface="微软雅黑" panose="020B0503020204020204" pitchFamily="34" charset="-122"/>
            </a:endParaRPr>
          </a:p>
        </p:txBody>
      </p:sp>
      <p:sp>
        <p:nvSpPr>
          <p:cNvPr id="35" name="矩形 165"/>
          <p:cNvSpPr>
            <a:spLocks noChangeArrowheads="1"/>
          </p:cNvSpPr>
          <p:nvPr>
            <p:custDataLst>
              <p:tags r:id="rId30"/>
            </p:custDataLst>
          </p:nvPr>
        </p:nvSpPr>
        <p:spPr bwMode="auto">
          <a:xfrm>
            <a:off x="39553" y="5124102"/>
            <a:ext cx="1492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90204" pitchFamily="34" charset="0"/>
                <a:ea typeface="黑体"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90204" pitchFamily="34" charset="0"/>
                <a:ea typeface="黑体"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90204" pitchFamily="34" charset="0"/>
                <a:ea typeface="黑体"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90204" pitchFamily="34" charset="0"/>
                <a:ea typeface="黑体"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90204" pitchFamily="34" charset="0"/>
                <a:ea typeface="黑体"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90204" pitchFamily="34" charset="0"/>
                <a:ea typeface="黑体"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90204" pitchFamily="34" charset="0"/>
                <a:ea typeface="黑体"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90204" pitchFamily="34" charset="0"/>
                <a:ea typeface="黑体"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90204" pitchFamily="34" charset="0"/>
                <a:ea typeface="黑体"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srgbClr val="1717B7"/>
                </a:solidFill>
                <a:effectLst/>
                <a:uLnTx/>
                <a:uFillTx/>
                <a:latin typeface="微软雅黑" panose="020B0503020204020204" pitchFamily="34" charset="-122"/>
                <a:ea typeface="微软雅黑" panose="020B0503020204020204" pitchFamily="34" charset="-122"/>
                <a:cs typeface="+mn-cs"/>
              </a:rPr>
              <a:t>局限性</a:t>
            </a:r>
            <a:endParaRPr kumimoji="0" lang="en-US" altLang="zh-CN" sz="1800" b="1" i="0" u="none" strike="noStrike" kern="1200" cap="none" spc="0" normalizeH="0" baseline="0" noProof="0" dirty="0">
              <a:ln>
                <a:noFill/>
              </a:ln>
              <a:solidFill>
                <a:srgbClr val="1717B7"/>
              </a:solidFill>
              <a:effectLst/>
              <a:uLnTx/>
              <a:uFillTx/>
              <a:latin typeface="微软雅黑" panose="020B0503020204020204" pitchFamily="34" charset="-122"/>
              <a:ea typeface="微软雅黑" panose="020B0503020204020204" pitchFamily="34" charset="-122"/>
              <a:cs typeface="+mn-cs"/>
            </a:endParaRPr>
          </a:p>
        </p:txBody>
      </p:sp>
      <p:sp>
        <p:nvSpPr>
          <p:cNvPr id="36" name="矩形: 圆角 35"/>
          <p:cNvSpPr/>
          <p:nvPr/>
        </p:nvSpPr>
        <p:spPr>
          <a:xfrm>
            <a:off x="1520556" y="4986054"/>
            <a:ext cx="2356358" cy="585784"/>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套用先前算法</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性能提升微小</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矩形: 圆角 36"/>
          <p:cNvSpPr/>
          <p:nvPr/>
        </p:nvSpPr>
        <p:spPr>
          <a:xfrm>
            <a:off x="9456666" y="4976529"/>
            <a:ext cx="2356358" cy="583298"/>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rPr>
              <a:t>仅适用于多模态大模型</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a:p>
            <a:pPr algn="ctr">
              <a:defRPr/>
            </a:pPr>
            <a:r>
              <a:rPr lang="zh-CN" altLang="en-US" sz="1600" b="1" kern="0" dirty="0">
                <a:solidFill>
                  <a:srgbClr val="FFFFFF"/>
                </a:solidFill>
                <a:latin typeface="微软雅黑" panose="020B0503020204020204" pitchFamily="34" charset="-122"/>
                <a:ea typeface="微软雅黑" panose="020B0503020204020204" pitchFamily="34" charset="-122"/>
                <a:sym typeface="+mn-ea"/>
              </a:rPr>
              <a:t>稀疏令牌信息丢失</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7" name="矩形: 圆角 6"/>
          <p:cNvSpPr/>
          <p:nvPr/>
        </p:nvSpPr>
        <p:spPr>
          <a:xfrm>
            <a:off x="85725" y="5998387"/>
            <a:ext cx="12020550" cy="698161"/>
          </a:xfrm>
          <a:prstGeom prst="roundRect">
            <a:avLst/>
          </a:prstGeom>
          <a:solidFill>
            <a:srgbClr val="FFFFCC"/>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端侧大模型</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缺乏通用统一</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的模型轻量化与</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泛化性能提升</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方案</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 name="矩形: 圆角 33"/>
          <p:cNvSpPr/>
          <p:nvPr/>
        </p:nvSpPr>
        <p:spPr>
          <a:xfrm>
            <a:off x="4142168" y="4464894"/>
            <a:ext cx="2356359" cy="44397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pitchFamily="34" charset="-122"/>
                <a:ea typeface="微软雅黑" panose="020B0503020204020204" pitchFamily="34" charset="-122"/>
              </a:rPr>
              <a:t>量化压缩</a:t>
            </a:r>
            <a:endParaRPr lang="zh-CN" altLang="en-US" b="1" dirty="0">
              <a:latin typeface="微软雅黑" panose="020B0503020204020204" pitchFamily="34" charset="-122"/>
              <a:ea typeface="微软雅黑" panose="020B0503020204020204" pitchFamily="34" charset="-122"/>
            </a:endParaRPr>
          </a:p>
        </p:txBody>
      </p:sp>
      <p:sp>
        <p:nvSpPr>
          <p:cNvPr id="8" name="矩形: 圆角 38"/>
          <p:cNvSpPr/>
          <p:nvPr/>
        </p:nvSpPr>
        <p:spPr>
          <a:xfrm>
            <a:off x="4142168" y="4996398"/>
            <a:ext cx="2356359" cy="59650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defRPr/>
            </a:pPr>
            <a:r>
              <a:rPr lang="zh-CN" altLang="en-US" sz="1800" b="1" kern="0" dirty="0">
                <a:solidFill>
                  <a:srgbClr val="FFFFFF"/>
                </a:solidFill>
                <a:latin typeface="微软雅黑" panose="020B0503020204020204" pitchFamily="34" charset="-122"/>
                <a:ea typeface="微软雅黑" panose="020B0503020204020204" pitchFamily="34" charset="-122"/>
              </a:rPr>
              <a:t>精度和压缩比难兼顾</a:t>
            </a:r>
            <a:endParaRPr lang="en-US" altLang="zh-CN" sz="1800" b="1" kern="0" dirty="0">
              <a:solidFill>
                <a:srgbClr val="FFFFFF"/>
              </a:solidFill>
              <a:latin typeface="微软雅黑" panose="020B0503020204020204" pitchFamily="34" charset="-122"/>
              <a:ea typeface="微软雅黑" panose="020B0503020204020204" pitchFamily="34" charset="-122"/>
            </a:endParaRPr>
          </a:p>
          <a:p>
            <a:pPr algn="ctr">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多模态大模型难量化</a:t>
            </a:r>
            <a:endParaRPr kumimoji="0" lang="en-US"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2"/>
          <p:cNvSpPr/>
          <p:nvPr/>
        </p:nvSpPr>
        <p:spPr>
          <a:xfrm>
            <a:off x="4142168" y="4454565"/>
            <a:ext cx="2356359" cy="44397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600" b="1" dirty="0">
                <a:latin typeface="微软雅黑" panose="020B0503020204020204" pitchFamily="34" charset="-122"/>
                <a:ea typeface="微软雅黑" panose="020B0503020204020204" pitchFamily="34" charset="-122"/>
              </a:rPr>
              <a:t>量化压缩</a:t>
            </a:r>
            <a:endParaRPr lang="zh-CN" altLang="en-US" sz="1600" b="1" dirty="0">
              <a:latin typeface="微软雅黑" panose="020B0503020204020204" pitchFamily="34" charset="-122"/>
              <a:ea typeface="微软雅黑" panose="020B0503020204020204" pitchFamily="34" charset="-122"/>
            </a:endParaRPr>
          </a:p>
        </p:txBody>
      </p:sp>
      <p:sp>
        <p:nvSpPr>
          <p:cNvPr id="10" name="矩形: 圆角 5"/>
          <p:cNvSpPr/>
          <p:nvPr/>
        </p:nvSpPr>
        <p:spPr>
          <a:xfrm>
            <a:off x="4142168" y="4986069"/>
            <a:ext cx="2356359" cy="59650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defRPr/>
            </a:pPr>
            <a:r>
              <a:rPr lang="zh-CN" altLang="en-US" sz="1600" b="1" kern="0" dirty="0">
                <a:solidFill>
                  <a:srgbClr val="FFFFFF"/>
                </a:solidFill>
                <a:latin typeface="微软雅黑" panose="020B0503020204020204" pitchFamily="34" charset="-122"/>
                <a:ea typeface="微软雅黑" panose="020B0503020204020204" pitchFamily="34" charset="-122"/>
              </a:rPr>
              <a:t>精度和压缩比难兼顾</a:t>
            </a:r>
            <a:endParaRPr lang="en-US" altLang="zh-CN" sz="1600" b="1" kern="0" dirty="0">
              <a:solidFill>
                <a:srgbClr val="FFFFFF"/>
              </a:solidFill>
              <a:latin typeface="微软雅黑" panose="020B0503020204020204" pitchFamily="34" charset="-122"/>
              <a:ea typeface="微软雅黑" panose="020B0503020204020204" pitchFamily="34" charset="-122"/>
            </a:endParaRPr>
          </a:p>
          <a:p>
            <a:pPr algn="ctr">
              <a:defRPr/>
            </a:pPr>
            <a:r>
              <a:rPr kumimoji="0" lang="zh-CN" altLang="en-US" sz="16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多模态大模型难量化</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矩形: 圆角 32"/>
          <p:cNvSpPr/>
          <p:nvPr/>
        </p:nvSpPr>
        <p:spPr>
          <a:xfrm>
            <a:off x="6748906" y="4445079"/>
            <a:ext cx="2356359" cy="44397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600" b="1" dirty="0">
                <a:latin typeface="微软雅黑" panose="020B0503020204020204" pitchFamily="34" charset="-122"/>
                <a:ea typeface="微软雅黑" panose="020B0503020204020204" pitchFamily="34" charset="-122"/>
              </a:rPr>
              <a:t>多模态大模型小型化</a:t>
            </a:r>
            <a:endParaRPr lang="zh-CN" altLang="en-US" sz="1600" b="1" dirty="0">
              <a:latin typeface="微软雅黑" panose="020B0503020204020204" pitchFamily="34" charset="-122"/>
              <a:ea typeface="微软雅黑" panose="020B0503020204020204" pitchFamily="34" charset="-122"/>
            </a:endParaRPr>
          </a:p>
        </p:txBody>
      </p:sp>
      <p:sp>
        <p:nvSpPr>
          <p:cNvPr id="12" name="矩形: 圆角 37"/>
          <p:cNvSpPr/>
          <p:nvPr/>
        </p:nvSpPr>
        <p:spPr>
          <a:xfrm>
            <a:off x="6748906" y="4976583"/>
            <a:ext cx="2356359" cy="583298"/>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600" b="1" dirty="0">
                <a:latin typeface="微软雅黑" panose="020B0503020204020204" pitchFamily="34" charset="-122"/>
                <a:ea typeface="微软雅黑" panose="020B0503020204020204" pitchFamily="34" charset="-122"/>
              </a:rPr>
              <a:t>视觉模态缺乏优化</a:t>
            </a:r>
            <a:endParaRPr lang="zh-CN" altLang="en-US"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计算成本较高</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318760" y="1830070"/>
            <a:ext cx="6137275" cy="2307590"/>
          </a:xfrm>
          <a:prstGeom prst="rect">
            <a:avLst/>
          </a:prstGeom>
        </p:spPr>
      </p:pic>
      <p:sp>
        <p:nvSpPr>
          <p:cNvPr id="2" name="标题 1"/>
          <p:cNvSpPr>
            <a:spLocks noGrp="1"/>
          </p:cNvSpPr>
          <p:nvPr>
            <p:ph type="title"/>
          </p:nvPr>
        </p:nvSpPr>
        <p:spPr/>
        <p:txBody>
          <a:bodyPr>
            <a:normAutofit/>
          </a:bodyPr>
          <a:lstStyle/>
          <a:p>
            <a:r>
              <a:rPr lang="zh-CN" altLang="en-US" sz="4000" b="1" dirty="0">
                <a:effectLst/>
                <a:latin typeface="微软雅黑" panose="020B0503020204020204" pitchFamily="34" charset="-122"/>
                <a:ea typeface="微软雅黑" panose="020B0503020204020204" pitchFamily="34" charset="-122"/>
              </a:rPr>
              <a:t>三、研究内容与方案</a:t>
            </a:r>
            <a:endParaRPr lang="zh-CN" altLang="en-US" sz="4000" b="1" dirty="0">
              <a:effectLst/>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idx="13"/>
          </p:nvPr>
        </p:nvSpPr>
        <p:spPr>
          <a:xfrm>
            <a:off x="0" y="785794"/>
            <a:ext cx="12192000" cy="500066"/>
          </a:xfrm>
        </p:spPr>
        <p:txBody>
          <a:bodyPr/>
          <a:lstStyle/>
          <a:p>
            <a:r>
              <a:rPr lang="zh-CN" altLang="en-US" b="1" dirty="0">
                <a:latin typeface="微软雅黑" panose="020B0503020204020204" pitchFamily="34" charset="-122"/>
                <a:ea typeface="微软雅黑" panose="020B0503020204020204" pitchFamily="34" charset="-122"/>
              </a:rPr>
              <a:t>研究方案</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混合专家模型</a:t>
            </a:r>
            <a:r>
              <a:rPr lang="en-US" altLang="zh-CN"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Mixture-of-Experts (MoE)</a:t>
            </a:r>
            <a:endParaRPr lang="en-US" altLang="zh-CN" b="1" dirty="0">
              <a:latin typeface="微软雅黑" panose="020B0503020204020204" pitchFamily="34" charset="-122"/>
              <a:ea typeface="微软雅黑" panose="020B0503020204020204" pitchFamily="34" charset="-122"/>
            </a:endParaRPr>
          </a:p>
        </p:txBody>
      </p:sp>
      <p:sp>
        <p:nvSpPr>
          <p:cNvPr id="9" name="矩形: 圆角 8"/>
          <p:cNvSpPr/>
          <p:nvPr/>
        </p:nvSpPr>
        <p:spPr>
          <a:xfrm>
            <a:off x="294199" y="1922557"/>
            <a:ext cx="3795201" cy="2192243"/>
          </a:xfrm>
          <a:prstGeom prst="roundRect">
            <a:avLst>
              <a:gd name="adj" fmla="val 10826"/>
            </a:avLst>
          </a:prstGeom>
          <a:noFill/>
          <a:ln w="127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12" name="内容占位符 2"/>
          <p:cNvSpPr txBox="1"/>
          <p:nvPr/>
        </p:nvSpPr>
        <p:spPr bwMode="auto">
          <a:xfrm>
            <a:off x="-1" y="1286047"/>
            <a:ext cx="12192001" cy="4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52755" indent="-452755" algn="l" rtl="0" eaLnBrk="0" fontAlgn="base" hangingPunct="0">
              <a:spcBef>
                <a:spcPct val="20000"/>
              </a:spcBef>
              <a:spcAft>
                <a:spcPct val="0"/>
              </a:spcAft>
              <a:buClr>
                <a:srgbClr val="C00000"/>
              </a:buClr>
              <a:buFont typeface="Wingdings" panose="05000000000000000000" pitchFamily="2" charset="2"/>
              <a:buChar char="p"/>
              <a:defRPr sz="2400" kern="1200" baseline="0">
                <a:solidFill>
                  <a:schemeClr val="tx1"/>
                </a:solidFill>
                <a:latin typeface="Times New Roman" panose="02020503050405090304" pitchFamily="18" charset="0"/>
                <a:ea typeface="黑体" pitchFamily="2" charset="-122"/>
                <a:cs typeface="Times New Roman" panose="02020503050405090304" pitchFamily="18" charset="0"/>
              </a:defRPr>
            </a:lvl1pPr>
            <a:lvl2pPr marL="714375" indent="-357505" algn="l" rtl="0" eaLnBrk="0" fontAlgn="base" hangingPunct="0">
              <a:spcBef>
                <a:spcPct val="20000"/>
              </a:spcBef>
              <a:spcAft>
                <a:spcPct val="0"/>
              </a:spcAft>
              <a:buClr>
                <a:srgbClr val="C00000"/>
              </a:buClr>
              <a:buFont typeface="Wingdings" panose="05000000000000000000" pitchFamily="2" charset="2"/>
              <a:buChar char="u"/>
              <a:defRPr sz="2200" kern="1200" baseline="0">
                <a:solidFill>
                  <a:schemeClr val="tx1"/>
                </a:solidFill>
                <a:latin typeface="Times New Roman" panose="02020503050405090304" pitchFamily="18" charset="0"/>
                <a:ea typeface="黑体" pitchFamily="2" charset="-122"/>
                <a:cs typeface="Times New Roman" panose="02020503050405090304" pitchFamily="18" charset="0"/>
              </a:defRPr>
            </a:lvl2pPr>
            <a:lvl3pPr marL="1071880" indent="-262255" algn="l" rtl="0" eaLnBrk="0" fontAlgn="base" hangingPunct="0">
              <a:spcBef>
                <a:spcPct val="20000"/>
              </a:spcBef>
              <a:spcAft>
                <a:spcPct val="0"/>
              </a:spcAft>
              <a:buClr>
                <a:srgbClr val="C00000"/>
              </a:buClr>
              <a:buFont typeface="Wingdings" panose="05000000000000000000" pitchFamily="2" charset="2"/>
              <a:buChar char="Ø"/>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3pPr>
            <a:lvl4pPr marL="1344930" indent="-273050" algn="l" rtl="0" eaLnBrk="0" fontAlgn="base" hangingPunct="0">
              <a:spcBef>
                <a:spcPct val="20000"/>
              </a:spcBef>
              <a:spcAft>
                <a:spcPct val="0"/>
              </a:spcAft>
              <a:buClr>
                <a:srgbClr val="C00000"/>
              </a:buClr>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4pPr>
            <a:lvl5pPr marL="1600200" indent="-34925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452755" marR="0" lvl="0" indent="-452755" algn="l" defTabSz="914400" rtl="0" eaLnBrk="0" fontAlgn="base" latinLnBrk="0" hangingPunct="0">
              <a:lnSpc>
                <a:spcPct val="120000"/>
              </a:lnSpc>
              <a:spcBef>
                <a:spcPct val="20000"/>
              </a:spcBef>
              <a:spcAft>
                <a:spcPct val="0"/>
              </a:spcAft>
              <a:buClr>
                <a:srgbClr val="C00000"/>
              </a:buClr>
              <a:buSzTx/>
              <a:buFont typeface="Wingdings" panose="05000000000000000000" pitchFamily="2" charset="2"/>
              <a:buChar char="p"/>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什么是</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混合专家模型？</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5" name="矩形: 圆角 14"/>
          <p:cNvSpPr/>
          <p:nvPr/>
        </p:nvSpPr>
        <p:spPr>
          <a:xfrm>
            <a:off x="510393" y="1981059"/>
            <a:ext cx="3400760" cy="93100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Model Scaling </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Up</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6" name="矩形: 圆角 15"/>
          <p:cNvSpPr/>
          <p:nvPr/>
        </p:nvSpPr>
        <p:spPr>
          <a:xfrm>
            <a:off x="-207452" y="2870783"/>
            <a:ext cx="4798501" cy="129072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lang="zh-CN" altLang="en-US" sz="1600" b="1"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根据输入特征选择激活部分专家</a:t>
            </a:r>
            <a:endParaRPr lang="zh-CN" altLang="en-US" sz="1600" b="1"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多个专家网络独立训练</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集中调度共享资源 </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7" name="箭头: 右 16"/>
          <p:cNvSpPr/>
          <p:nvPr/>
        </p:nvSpPr>
        <p:spPr>
          <a:xfrm>
            <a:off x="4137389" y="2785926"/>
            <a:ext cx="552991" cy="465503"/>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431" name="矩形 430"/>
          <p:cNvSpPr/>
          <p:nvPr/>
        </p:nvSpPr>
        <p:spPr>
          <a:xfrm>
            <a:off x="121636" y="4345041"/>
            <a:ext cx="4469407" cy="50006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MoE：</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稠密</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与稀疏</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432" name="矩形 431"/>
          <p:cNvSpPr/>
          <p:nvPr/>
        </p:nvSpPr>
        <p:spPr>
          <a:xfrm>
            <a:off x="121637" y="4340494"/>
            <a:ext cx="4469412" cy="2388358"/>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565" name="矩形 564"/>
          <p:cNvSpPr/>
          <p:nvPr/>
        </p:nvSpPr>
        <p:spPr>
          <a:xfrm>
            <a:off x="4653825" y="4340494"/>
            <a:ext cx="4274585" cy="50006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变体：</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MoA</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71" name="矩形 570"/>
          <p:cNvSpPr/>
          <p:nvPr/>
        </p:nvSpPr>
        <p:spPr>
          <a:xfrm>
            <a:off x="4645513" y="4345701"/>
            <a:ext cx="4282897" cy="2388358"/>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636" name="矩形 635"/>
          <p:cNvSpPr/>
          <p:nvPr/>
        </p:nvSpPr>
        <p:spPr>
          <a:xfrm>
            <a:off x="9006306" y="4340494"/>
            <a:ext cx="3123862" cy="500067"/>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变体</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：shared-</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MoE</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637" name="矩形 636"/>
          <p:cNvSpPr/>
          <p:nvPr/>
        </p:nvSpPr>
        <p:spPr>
          <a:xfrm>
            <a:off x="9006306" y="4350074"/>
            <a:ext cx="3118529" cy="2388358"/>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643" name="矩形 642"/>
          <p:cNvSpPr/>
          <p:nvPr/>
        </p:nvSpPr>
        <p:spPr>
          <a:xfrm>
            <a:off x="4715154" y="1386048"/>
            <a:ext cx="7401426" cy="4120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统一结构：适配与不同模型不同场景不同</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任务</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644" name="矩形 643"/>
          <p:cNvSpPr/>
          <p:nvPr/>
        </p:nvSpPr>
        <p:spPr>
          <a:xfrm>
            <a:off x="4714875" y="1386205"/>
            <a:ext cx="7409815" cy="2790825"/>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645" name="Down Arrow 111"/>
          <p:cNvSpPr/>
          <p:nvPr/>
        </p:nvSpPr>
        <p:spPr>
          <a:xfrm rot="4001778">
            <a:off x="4289245" y="3838663"/>
            <a:ext cx="239244" cy="630032"/>
          </a:xfrm>
          <a:prstGeom prst="downArrow">
            <a:avLst>
              <a:gd name="adj1" fmla="val 50000"/>
              <a:gd name="adj2" fmla="val 36401"/>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a:ea typeface="宋体"/>
              <a:cs typeface="+mn-cs"/>
            </a:endParaRPr>
          </a:p>
        </p:txBody>
      </p:sp>
      <p:sp>
        <p:nvSpPr>
          <p:cNvPr id="646" name="Down Arrow 111"/>
          <p:cNvSpPr/>
          <p:nvPr/>
        </p:nvSpPr>
        <p:spPr>
          <a:xfrm>
            <a:off x="8441420" y="4021579"/>
            <a:ext cx="247465" cy="44631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Calibri"/>
              <a:ea typeface="宋体"/>
              <a:cs typeface="+mn-cs"/>
            </a:endParaRPr>
          </a:p>
        </p:txBody>
      </p:sp>
      <p:sp>
        <p:nvSpPr>
          <p:cNvPr id="648" name="Down Arrow 111"/>
          <p:cNvSpPr/>
          <p:nvPr/>
        </p:nvSpPr>
        <p:spPr>
          <a:xfrm>
            <a:off x="11409068" y="4013125"/>
            <a:ext cx="247465" cy="44631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a:ea typeface="宋体"/>
              <a:cs typeface="+mn-cs"/>
            </a:endParaRPr>
          </a:p>
        </p:txBody>
      </p:sp>
      <p:pic>
        <p:nvPicPr>
          <p:cNvPr id="7" name="图片 6"/>
          <p:cNvPicPr>
            <a:picLocks noChangeAspect="1"/>
          </p:cNvPicPr>
          <p:nvPr/>
        </p:nvPicPr>
        <p:blipFill>
          <a:blip r:embed="rId2"/>
          <a:stretch>
            <a:fillRect/>
          </a:stretch>
        </p:blipFill>
        <p:spPr>
          <a:xfrm>
            <a:off x="374015" y="4873625"/>
            <a:ext cx="3828415" cy="1828800"/>
          </a:xfrm>
          <a:prstGeom prst="rect">
            <a:avLst/>
          </a:prstGeom>
        </p:spPr>
      </p:pic>
      <p:pic>
        <p:nvPicPr>
          <p:cNvPr id="8" name="图片 7"/>
          <p:cNvPicPr>
            <a:picLocks noChangeAspect="1"/>
          </p:cNvPicPr>
          <p:nvPr/>
        </p:nvPicPr>
        <p:blipFill>
          <a:blip r:embed="rId3"/>
          <a:srcRect b="8707"/>
          <a:stretch>
            <a:fillRect/>
          </a:stretch>
        </p:blipFill>
        <p:spPr>
          <a:xfrm>
            <a:off x="5318760" y="4873625"/>
            <a:ext cx="3114040" cy="1864995"/>
          </a:xfrm>
          <a:prstGeom prst="rect">
            <a:avLst/>
          </a:prstGeom>
        </p:spPr>
      </p:pic>
      <p:pic>
        <p:nvPicPr>
          <p:cNvPr id="10" name="图片 9"/>
          <p:cNvPicPr>
            <a:picLocks noChangeAspect="1"/>
          </p:cNvPicPr>
          <p:nvPr/>
        </p:nvPicPr>
        <p:blipFill>
          <a:blip r:embed="rId4"/>
          <a:srcRect b="8510"/>
          <a:stretch>
            <a:fillRect/>
          </a:stretch>
        </p:blipFill>
        <p:spPr>
          <a:xfrm>
            <a:off x="9067165" y="4873625"/>
            <a:ext cx="2983865" cy="182943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sz="4000" b="1">
                <a:effectLst/>
                <a:latin typeface="微软雅黑" panose="020B0503020204020204" pitchFamily="34" charset="-122"/>
                <a:ea typeface="微软雅黑" panose="020B0503020204020204" pitchFamily="34" charset="-122"/>
                <a:sym typeface="+mn-ea"/>
              </a:rPr>
              <a:t>三、研究内容与方案</a:t>
            </a:r>
            <a:endParaRPr lang="zh-CN" altLang="en-US" sz="4000" b="1" dirty="0">
              <a:effectLst/>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idx="13"/>
          </p:nvPr>
        </p:nvSpPr>
        <p:spPr/>
        <p:txBody>
          <a:bodyPr/>
          <a:lstStyle/>
          <a:p>
            <a:r>
              <a:rPr lang="zh-CN" altLang="en-US" b="1" dirty="0">
                <a:latin typeface="微软雅黑" panose="020B0503020204020204" pitchFamily="34" charset="-122"/>
                <a:ea typeface="微软雅黑" panose="020B0503020204020204" pitchFamily="34" charset="-122"/>
                <a:sym typeface="+mn-ea"/>
              </a:rPr>
              <a:t>研究方案</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混合专家模型</a:t>
            </a:r>
            <a:r>
              <a:rPr lang="en-US" altLang="zh-CN" b="1" dirty="0">
                <a:latin typeface="微软雅黑" panose="020B0503020204020204" pitchFamily="34" charset="-122"/>
                <a:ea typeface="微软雅黑" panose="020B0503020204020204" pitchFamily="34" charset="-122"/>
                <a:sym typeface="+mn-ea"/>
              </a:rPr>
              <a:t> Mixture-of-Experts (MoE)</a:t>
            </a:r>
            <a:endParaRPr lang="zh-CN" altLang="en-US" b="1" dirty="0">
              <a:latin typeface="微软雅黑" panose="020B0503020204020204" pitchFamily="34" charset="-122"/>
              <a:ea typeface="微软雅黑" panose="020B0503020204020204" pitchFamily="34" charset="-122"/>
            </a:endParaRPr>
          </a:p>
        </p:txBody>
      </p:sp>
      <p:sp>
        <p:nvSpPr>
          <p:cNvPr id="31" name="内容占位符 2"/>
          <p:cNvSpPr>
            <a:spLocks noGrp="1"/>
          </p:cNvSpPr>
          <p:nvPr>
            <p:ph idx="1"/>
          </p:nvPr>
        </p:nvSpPr>
        <p:spPr>
          <a:xfrm>
            <a:off x="0" y="1298112"/>
            <a:ext cx="12192000" cy="500066"/>
          </a:xfrm>
        </p:spPr>
        <p:txBody>
          <a:bodyPr/>
          <a:lstStyle/>
          <a:p>
            <a:pPr>
              <a:lnSpc>
                <a:spcPct val="120000"/>
              </a:lnSpc>
            </a:pPr>
            <a:r>
              <a:rPr lang="zh-CN" altLang="en-US" b="1" dirty="0">
                <a:latin typeface="微软雅黑" panose="020B0503020204020204" pitchFamily="34" charset="-122"/>
                <a:ea typeface="微软雅黑" panose="020B0503020204020204" pitchFamily="34" charset="-122"/>
              </a:rPr>
              <a:t>如何更好的利用混合专家优化模型</a:t>
            </a:r>
            <a:r>
              <a:rPr lang="zh-CN" altLang="en-US" b="1" dirty="0">
                <a:latin typeface="微软雅黑" panose="020B0503020204020204" pitchFamily="34" charset="-122"/>
                <a:ea typeface="微软雅黑" panose="020B0503020204020204" pitchFamily="34" charset="-122"/>
              </a:rPr>
              <a:t>效能</a:t>
            </a:r>
            <a:endParaRPr lang="zh-CN" altLang="en-US" b="1"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258499" y="5694969"/>
            <a:ext cx="11674663" cy="953135"/>
          </a:xfrm>
          <a:prstGeom prst="rect">
            <a:avLst/>
          </a:prstGeom>
          <a:noFill/>
        </p:spPr>
        <p:txBody>
          <a:bodyPr wrap="square" rtlCol="0">
            <a:spAutoFit/>
          </a:bodyPr>
          <a:lstStyle/>
          <a:p>
            <a:pPr marL="342900" marR="0" lvl="0" indent="-342900" algn="l" defTabSz="914400" rtl="0" fontAlgn="auto">
              <a:lnSpc>
                <a:spcPts val="1680"/>
              </a:lnSpc>
              <a:spcBef>
                <a:spcPts val="0"/>
              </a:spcBef>
              <a:spcAft>
                <a:spcPts val="0"/>
              </a:spcAft>
              <a:buClrTx/>
              <a:buSzTx/>
              <a:buFont typeface="+mj-ea"/>
              <a:buAutoNum type="circleNumDbPlain"/>
              <a:defRPr/>
            </a:pPr>
            <a:r>
              <a:rPr kumimoji="0" lang="en-US" altLang="en-GB" sz="1400" b="1" i="0" u="none" strike="noStrike" kern="1200" cap="none" spc="0" normalizeH="0" baseline="0" noProof="0" dirty="0">
                <a:ln>
                  <a:noFill/>
                </a:ln>
                <a:solidFill>
                  <a:prstClr val="white">
                    <a:lumMod val="50000"/>
                  </a:prstClr>
                </a:solidFill>
                <a:effectLst/>
                <a:highlight>
                  <a:srgbClr val="FFFFFF"/>
                </a:highlight>
                <a:uLnTx/>
                <a:uFillTx/>
                <a:latin typeface="Palatino" pitchFamily="2" charset="0"/>
                <a:ea typeface="Palatino" pitchFamily="2" charset="0"/>
                <a:cs typeface="+mn-cs"/>
              </a:rPr>
              <a:t>* </a:t>
            </a:r>
            <a:r>
              <a:rPr kumimoji="0" lang="en-GB" altLang="zh-CN" sz="1400" b="1" i="0" u="none" strike="noStrike" kern="1200" cap="none" spc="0" normalizeH="0" baseline="0" noProof="0" dirty="0">
                <a:ln>
                  <a:noFill/>
                </a:ln>
                <a:solidFill>
                  <a:prstClr val="white">
                    <a:lumMod val="50000"/>
                  </a:prstClr>
                </a:solidFill>
                <a:effectLst/>
                <a:highlight>
                  <a:srgbClr val="FFFFFF"/>
                </a:highlight>
                <a:uLnTx/>
                <a:uFillTx/>
                <a:latin typeface="Palatino" pitchFamily="2" charset="0"/>
                <a:ea typeface="Palatino" pitchFamily="2" charset="0"/>
                <a:cs typeface="+mn-cs"/>
              </a:rPr>
              <a:t>"T-REX: Mixture-of-Rank-One-Experts with semantic-aware Intuition for Multi-task Large Language Model Finetuning" </a:t>
            </a:r>
            <a:endParaRPr kumimoji="0" lang="en-GB" altLang="zh-CN" sz="1400" b="1" i="0" u="none" strike="noStrike" kern="1200" cap="none" spc="0" normalizeH="0" baseline="0" noProof="0" dirty="0">
              <a:ln>
                <a:noFill/>
              </a:ln>
              <a:solidFill>
                <a:prstClr val="white">
                  <a:lumMod val="50000"/>
                </a:prstClr>
              </a:solidFill>
              <a:effectLst/>
              <a:highlight>
                <a:srgbClr val="FFFFFF"/>
              </a:highlight>
              <a:uLnTx/>
              <a:uFillTx/>
              <a:latin typeface="Palatino" pitchFamily="2" charset="0"/>
              <a:ea typeface="Palatino" pitchFamily="2" charset="0"/>
              <a:cs typeface="+mn-cs"/>
            </a:endParaRPr>
          </a:p>
          <a:p>
            <a:pPr marL="342900" marR="0" lvl="0" indent="-342900" algn="l" defTabSz="914400" rtl="0" fontAlgn="auto">
              <a:lnSpc>
                <a:spcPts val="1680"/>
              </a:lnSpc>
              <a:spcBef>
                <a:spcPts val="0"/>
              </a:spcBef>
              <a:spcAft>
                <a:spcPts val="0"/>
              </a:spcAft>
              <a:buClrTx/>
              <a:buSzTx/>
              <a:buFont typeface="+mj-ea"/>
              <a:buAutoNum type="circleNumDbPlain"/>
              <a:defRPr/>
            </a:pPr>
            <a:r>
              <a:rPr kumimoji="1" lang="en-US" altLang="en-GB"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 </a:t>
            </a:r>
            <a:r>
              <a:rPr kumimoji="1" lang="en-GB" altLang="zh-CN"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a:t>
            </a:r>
            <a:r>
              <a:rPr kumimoji="1"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MoLe-VLA: Dynamic Layer-skipping Vision Language Action Model via Mixture-of-Layers for Efficient Robot Manipulation</a:t>
            </a:r>
            <a:r>
              <a:rPr kumimoji="1" lang="en-GB" altLang="zh-CN"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a:t>
            </a:r>
            <a:r>
              <a:rPr kumimoji="1" lang="en-US" altLang="en-GB"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 </a:t>
            </a:r>
            <a:endParaRPr kumimoji="1" lang="en-US" altLang="en-GB"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endParaRPr>
          </a:p>
          <a:p>
            <a:pPr marL="342900" marR="0" lvl="0" indent="-342900" algn="l" defTabSz="914400" rtl="0" fontAlgn="auto">
              <a:lnSpc>
                <a:spcPts val="1680"/>
              </a:lnSpc>
              <a:spcBef>
                <a:spcPts val="0"/>
              </a:spcBef>
              <a:spcAft>
                <a:spcPts val="0"/>
              </a:spcAft>
              <a:buClrTx/>
              <a:buSzTx/>
              <a:buFont typeface="+mj-ea"/>
              <a:buAutoNum type="circleNumDbPlain"/>
              <a:defRPr/>
            </a:pPr>
            <a:r>
              <a:rPr kumimoji="1" lang="en-US" altLang="en-GB"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 </a:t>
            </a:r>
            <a:r>
              <a:rPr kumimoji="1" lang="en-GB" altLang="zh-CN"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a:t>
            </a:r>
            <a:r>
              <a:rPr kumimoji="1" sz="1400" b="1"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sym typeface="+mn-ea"/>
              </a:rPr>
              <a:t>Efficient Deweahter Mixture-of-Experts with Uncertainty-Aware Feature-Wise Linear Modulation</a:t>
            </a:r>
            <a:r>
              <a:rPr kumimoji="1" lang="en-GB" altLang="zh-CN"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 </a:t>
            </a:r>
            <a:endParaRPr kumimoji="1" lang="en-GB" altLang="zh-CN"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endParaRPr>
          </a:p>
          <a:p>
            <a:pPr marL="342900" marR="0" lvl="0" indent="-342900" algn="l" defTabSz="914400" rtl="0" fontAlgn="auto">
              <a:lnSpc>
                <a:spcPts val="1680"/>
              </a:lnSpc>
              <a:spcBef>
                <a:spcPts val="0"/>
              </a:spcBef>
              <a:spcAft>
                <a:spcPts val="0"/>
              </a:spcAft>
              <a:buClrTx/>
              <a:buSzTx/>
              <a:buFont typeface="+mj-ea"/>
              <a:buAutoNum type="circleNumDbPlain"/>
              <a:defRPr/>
            </a:pPr>
            <a:r>
              <a:rPr kumimoji="1" lang="en-US" altLang="en-GB"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 </a:t>
            </a:r>
            <a:r>
              <a:rPr kumimoji="1" lang="en-GB" altLang="zh-CN"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a:t>
            </a:r>
            <a:r>
              <a:rPr kumimoji="1"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Decomposing the Neurons: Activation Sparsity via Mixture of Experts for Continual Test Time Adaptation</a:t>
            </a:r>
            <a:r>
              <a:rPr kumimoji="1" lang="en-GB" altLang="zh-CN"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rPr>
              <a:t>" </a:t>
            </a:r>
            <a:endParaRPr kumimoji="1" lang="en-US" altLang="en-GB" sz="1400" b="1" i="0" u="none" strike="noStrike" kern="1200" cap="none" spc="0" normalizeH="0" baseline="0" noProof="0" dirty="0">
              <a:ln>
                <a:noFill/>
              </a:ln>
              <a:solidFill>
                <a:prstClr val="white">
                  <a:lumMod val="50000"/>
                </a:prstClr>
              </a:solidFill>
              <a:effectLst/>
              <a:uLnTx/>
              <a:uFillTx/>
              <a:latin typeface="Palatino" pitchFamily="2" charset="0"/>
              <a:ea typeface="Palatino" pitchFamily="2" charset="0"/>
              <a:cs typeface="Times New Roman" panose="02020503050405090304" pitchFamily="18" charset="0"/>
            </a:endParaRPr>
          </a:p>
        </p:txBody>
      </p:sp>
      <p:sp>
        <p:nvSpPr>
          <p:cNvPr id="81" name="iśľïḋé"/>
          <p:cNvSpPr/>
          <p:nvPr/>
        </p:nvSpPr>
        <p:spPr>
          <a:xfrm>
            <a:off x="4913630" y="1883410"/>
            <a:ext cx="1280795" cy="434340"/>
          </a:xfrm>
          <a:prstGeom prst="rect">
            <a:avLst/>
          </a:prstGeom>
          <a:noFill/>
          <a:ln w="12700" cap="flat" cmpd="sng" algn="ctr">
            <a:noFill/>
            <a:prstDash val="solid"/>
            <a:miter lim="800000"/>
          </a:ln>
          <a:effectLst/>
        </p:spPr>
        <p:txBody>
          <a:bodyPr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rPr>
              <a:t>增</a:t>
            </a:r>
            <a:r>
              <a:rPr kumimoji="0" lang="en-US" altLang="zh-CN" sz="1400"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rPr>
              <a:t>-</a:t>
            </a:r>
            <a:r>
              <a:rPr kumimoji="0" lang="zh-CN" altLang="en-US" sz="1400"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rPr>
              <a:t>任务微调</a:t>
            </a:r>
            <a:endParaRPr kumimoji="0" lang="zh-CN" altLang="en-US" sz="1400"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endParaRPr>
          </a:p>
        </p:txBody>
      </p:sp>
      <p:cxnSp>
        <p:nvCxnSpPr>
          <p:cNvPr id="82" name="直接连接符 18"/>
          <p:cNvCxnSpPr/>
          <p:nvPr/>
        </p:nvCxnSpPr>
        <p:spPr>
          <a:xfrm>
            <a:off x="335151" y="3816195"/>
            <a:ext cx="11520000" cy="0"/>
          </a:xfrm>
          <a:prstGeom prst="line">
            <a:avLst/>
          </a:prstGeom>
          <a:noFill/>
          <a:ln w="38100" cap="flat" cmpd="sng" algn="ctr">
            <a:solidFill>
              <a:srgbClr val="A6A6A6"/>
            </a:solidFill>
            <a:prstDash val="solid"/>
            <a:miter lim="800000"/>
          </a:ln>
          <a:effectLst/>
        </p:spPr>
      </p:cxnSp>
      <p:sp>
        <p:nvSpPr>
          <p:cNvPr id="83" name="椭圆 82"/>
          <p:cNvSpPr/>
          <p:nvPr/>
        </p:nvSpPr>
        <p:spPr>
          <a:xfrm>
            <a:off x="2737273" y="3718037"/>
            <a:ext cx="194096" cy="194096"/>
          </a:xfrm>
          <a:prstGeom prst="ellipse">
            <a:avLst/>
          </a:prstGeom>
          <a:solidFill>
            <a:srgbClr val="9A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椭圆 84"/>
          <p:cNvSpPr/>
          <p:nvPr/>
        </p:nvSpPr>
        <p:spPr>
          <a:xfrm>
            <a:off x="4695613" y="3716661"/>
            <a:ext cx="194096" cy="194096"/>
          </a:xfrm>
          <a:prstGeom prst="ellipse">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椭圆 85"/>
          <p:cNvSpPr/>
          <p:nvPr/>
        </p:nvSpPr>
        <p:spPr>
          <a:xfrm>
            <a:off x="6945224" y="3716661"/>
            <a:ext cx="194096" cy="194096"/>
          </a:xfrm>
          <a:prstGeom prst="ellipse">
            <a:avLst/>
          </a:prstGeom>
          <a:solidFill>
            <a:srgbClr val="9A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8" name="直接连接符 22"/>
          <p:cNvCxnSpPr/>
          <p:nvPr/>
        </p:nvCxnSpPr>
        <p:spPr>
          <a:xfrm>
            <a:off x="2834321" y="3493743"/>
            <a:ext cx="0" cy="156845"/>
          </a:xfrm>
          <a:prstGeom prst="line">
            <a:avLst/>
          </a:prstGeom>
          <a:noFill/>
          <a:ln w="12700" cap="flat" cmpd="sng" algn="ctr">
            <a:solidFill>
              <a:srgbClr val="A6A6A6"/>
            </a:solidFill>
            <a:prstDash val="solid"/>
            <a:miter lim="800000"/>
          </a:ln>
          <a:effectLst/>
        </p:spPr>
      </p:cxnSp>
      <p:sp>
        <p:nvSpPr>
          <p:cNvPr id="89" name="等腰三角形 50"/>
          <p:cNvSpPr/>
          <p:nvPr/>
        </p:nvSpPr>
        <p:spPr>
          <a:xfrm rot="5400000">
            <a:off x="11653977" y="3706322"/>
            <a:ext cx="255194" cy="219994"/>
          </a:xfrm>
          <a:prstGeom prst="triangle">
            <a:avLst/>
          </a:prstGeom>
          <a:solidFill>
            <a:srgbClr val="BFBFBF"/>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3" name="iśľïḋé"/>
          <p:cNvSpPr/>
          <p:nvPr/>
        </p:nvSpPr>
        <p:spPr>
          <a:xfrm>
            <a:off x="4536968" y="5268996"/>
            <a:ext cx="1662222" cy="344093"/>
          </a:xfrm>
          <a:prstGeom prst="rect">
            <a:avLst/>
          </a:prstGeom>
          <a:noFill/>
          <a:ln w="12700" cap="flat" cmpd="sng" algn="ctr">
            <a:noFill/>
            <a:prstDash val="solid"/>
            <a:miter lim="800000"/>
          </a:ln>
          <a:effectLst/>
        </p:spPr>
        <p:txBody>
          <a:bodyPr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9A0000"/>
                </a:solidFill>
                <a:effectLst/>
                <a:uLnTx/>
                <a:uFillTx/>
                <a:latin typeface="Palatino" pitchFamily="2" charset="0"/>
                <a:ea typeface="微软雅黑" panose="020B0503020204020204" pitchFamily="34" charset="-122"/>
                <a:cs typeface="+mn-ea"/>
                <a:sym typeface="Arial" panose="020B0604020202090204" pitchFamily="34" charset="0"/>
              </a:rPr>
              <a:t>删</a:t>
            </a:r>
            <a:r>
              <a:rPr lang="en-US" altLang="zh-CN" sz="1400" b="1" kern="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rPr>
              <a:t>-</a:t>
            </a:r>
            <a:r>
              <a:rPr lang="zh-CN" altLang="en-US" sz="1400" b="1" kern="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rPr>
              <a:t>模型跳层</a:t>
            </a:r>
            <a:endParaRPr lang="zh-CN" altLang="en-US" sz="1400" b="1" kern="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endParaRPr>
          </a:p>
        </p:txBody>
      </p:sp>
      <p:cxnSp>
        <p:nvCxnSpPr>
          <p:cNvPr id="94" name="直接连接符 20"/>
          <p:cNvCxnSpPr/>
          <p:nvPr/>
        </p:nvCxnSpPr>
        <p:spPr>
          <a:xfrm>
            <a:off x="7032647" y="3478878"/>
            <a:ext cx="0" cy="165735"/>
          </a:xfrm>
          <a:prstGeom prst="line">
            <a:avLst/>
          </a:prstGeom>
          <a:noFill/>
          <a:ln w="12700" cap="flat" cmpd="sng" algn="ctr">
            <a:solidFill>
              <a:srgbClr val="A6A6A6"/>
            </a:solidFill>
            <a:prstDash val="solid"/>
            <a:miter lim="800000"/>
          </a:ln>
          <a:effectLst/>
        </p:spPr>
      </p:cxnSp>
      <p:sp>
        <p:nvSpPr>
          <p:cNvPr id="96" name="iŝḷídê"/>
          <p:cNvSpPr/>
          <p:nvPr/>
        </p:nvSpPr>
        <p:spPr>
          <a:xfrm>
            <a:off x="9585451" y="1962046"/>
            <a:ext cx="2378695" cy="344094"/>
          </a:xfrm>
          <a:prstGeom prst="rect">
            <a:avLst/>
          </a:prstGeom>
          <a:noFill/>
          <a:ln w="12700" cap="flat" cmpd="sng" algn="ctr">
            <a:noFill/>
            <a:prstDash val="solid"/>
            <a:miter lim="800000"/>
          </a:ln>
          <a:effectLst/>
        </p:spPr>
        <p:txBody>
          <a:bodyPr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rPr>
              <a:t>改</a:t>
            </a:r>
            <a:r>
              <a:rPr kumimoji="0" lang="en-US" altLang="zh-CN" sz="1400"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rPr>
              <a:t>-</a:t>
            </a:r>
            <a:r>
              <a:rPr kumimoji="0" lang="zh-CN" altLang="en-US" sz="1400"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rPr>
              <a:t>特征调制</a:t>
            </a:r>
            <a:endParaRPr kumimoji="0" lang="zh-CN" altLang="en-US" sz="1400"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endParaRPr>
          </a:p>
        </p:txBody>
      </p:sp>
      <p:sp>
        <p:nvSpPr>
          <p:cNvPr id="112" name="iśľïḋé"/>
          <p:cNvSpPr/>
          <p:nvPr/>
        </p:nvSpPr>
        <p:spPr>
          <a:xfrm>
            <a:off x="10223796" y="5254110"/>
            <a:ext cx="1662222" cy="344093"/>
          </a:xfrm>
          <a:prstGeom prst="rect">
            <a:avLst/>
          </a:prstGeom>
          <a:noFill/>
          <a:ln w="12700" cap="flat" cmpd="sng" algn="ctr">
            <a:noFill/>
            <a:prstDash val="solid"/>
            <a:miter lim="800000"/>
          </a:ln>
          <a:effectLst/>
        </p:spPr>
        <p:txBody>
          <a:bodyPr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rPr>
              <a:t>减</a:t>
            </a:r>
            <a:r>
              <a:rPr kumimoji="0" lang="en-US" altLang="zh-CN" sz="1400"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rPr>
              <a:t>-</a:t>
            </a:r>
            <a:r>
              <a:rPr kumimoji="0" lang="zh-CN" altLang="en-US" sz="1400"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rPr>
              <a:t>特征稀疏</a:t>
            </a:r>
            <a:endParaRPr kumimoji="0" lang="zh-CN" altLang="en-US" sz="1400" b="1" i="0" u="none" strike="noStrike" kern="0" cap="none" spc="0" normalizeH="0" baseline="0" noProof="0" dirty="0">
              <a:ln>
                <a:noFill/>
              </a:ln>
              <a:solidFill>
                <a:srgbClr val="9A0001"/>
              </a:solidFill>
              <a:effectLst/>
              <a:uLnTx/>
              <a:uFillTx/>
              <a:latin typeface="Palatino" pitchFamily="2" charset="0"/>
              <a:ea typeface="微软雅黑" panose="020B0503020204020204" pitchFamily="34" charset="-122"/>
              <a:cs typeface="+mn-ea"/>
              <a:sym typeface="Arial" panose="020B0604020202090204" pitchFamily="34" charset="0"/>
            </a:endParaRPr>
          </a:p>
        </p:txBody>
      </p:sp>
      <p:cxnSp>
        <p:nvCxnSpPr>
          <p:cNvPr id="117" name="直接连接符 19"/>
          <p:cNvCxnSpPr/>
          <p:nvPr/>
        </p:nvCxnSpPr>
        <p:spPr>
          <a:xfrm>
            <a:off x="4792661" y="3966091"/>
            <a:ext cx="0" cy="215900"/>
          </a:xfrm>
          <a:prstGeom prst="line">
            <a:avLst/>
          </a:prstGeom>
          <a:noFill/>
          <a:ln w="12700" cap="flat" cmpd="sng" algn="ctr">
            <a:solidFill>
              <a:srgbClr val="A6A6A6"/>
            </a:solidFill>
            <a:prstDash val="solid"/>
            <a:miter lim="800000"/>
          </a:ln>
          <a:effectLst/>
        </p:spPr>
      </p:cxnSp>
      <p:sp>
        <p:nvSpPr>
          <p:cNvPr id="118" name="椭圆 117"/>
          <p:cNvSpPr/>
          <p:nvPr/>
        </p:nvSpPr>
        <p:spPr>
          <a:xfrm>
            <a:off x="10895647" y="3719147"/>
            <a:ext cx="194096" cy="194096"/>
          </a:xfrm>
          <a:prstGeom prst="ellipse">
            <a:avLst/>
          </a:prstGeom>
          <a:solidFill>
            <a:srgbClr val="FFFFFF">
              <a:lumMod val="75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1" name="矩形 120"/>
          <p:cNvSpPr/>
          <p:nvPr/>
        </p:nvSpPr>
        <p:spPr>
          <a:xfrm>
            <a:off x="391238" y="4013893"/>
            <a:ext cx="53091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0" cap="none" spc="0" normalizeH="0" baseline="0" noProof="0" dirty="0">
                <a:ln w="0"/>
                <a:gradFill>
                  <a:gsLst>
                    <a:gs pos="21000">
                      <a:srgbClr val="53575C"/>
                    </a:gs>
                    <a:gs pos="88000">
                      <a:srgbClr val="C5C7CA"/>
                    </a:gs>
                  </a:gsLst>
                  <a:lin ang="5400000"/>
                </a:gradFill>
                <a:effectLst/>
                <a:uLnTx/>
                <a:uFillTx/>
                <a:latin typeface="Palatino" pitchFamily="2" charset="0"/>
                <a:ea typeface="微软雅黑" panose="020B0503020204020204" pitchFamily="34" charset="-122"/>
                <a:cs typeface="+mn-ea"/>
                <a:sym typeface="Arial" panose="020B0604020202090204" pitchFamily="34" charset="0"/>
              </a:rPr>
              <a:t>2</a:t>
            </a:r>
            <a:endParaRPr kumimoji="0" lang="zh-CN" altLang="en-US" sz="5400" b="0" i="0" u="none" strike="noStrike" kern="1200" cap="none" spc="0" normalizeH="0" baseline="0" noProof="0" dirty="0">
              <a:ln w="0"/>
              <a:gradFill>
                <a:gsLst>
                  <a:gs pos="21000">
                    <a:srgbClr val="53575C"/>
                  </a:gs>
                  <a:gs pos="88000">
                    <a:srgbClr val="C5C7CA"/>
                  </a:gs>
                </a:gsLst>
                <a:lin ang="5400000"/>
              </a:gradFill>
              <a:effectLst/>
              <a:uLnTx/>
              <a:uFillTx/>
              <a:latin typeface="Calibri"/>
              <a:ea typeface="宋体" pitchFamily="2" charset="-122"/>
              <a:cs typeface="+mn-cs"/>
            </a:endParaRPr>
          </a:p>
        </p:txBody>
      </p:sp>
      <p:sp>
        <p:nvSpPr>
          <p:cNvPr id="122" name="矩形 121"/>
          <p:cNvSpPr/>
          <p:nvPr/>
        </p:nvSpPr>
        <p:spPr>
          <a:xfrm>
            <a:off x="79630" y="1855973"/>
            <a:ext cx="53091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0" cap="none" spc="0" normalizeH="0" baseline="0" noProof="0" dirty="0">
                <a:ln w="0"/>
                <a:gradFill>
                  <a:gsLst>
                    <a:gs pos="21000">
                      <a:srgbClr val="53575C"/>
                    </a:gs>
                    <a:gs pos="88000">
                      <a:srgbClr val="C5C7CA"/>
                    </a:gs>
                  </a:gsLst>
                  <a:lin ang="5400000"/>
                </a:gradFill>
                <a:effectLst/>
                <a:uLnTx/>
                <a:uFillTx/>
                <a:latin typeface="Palatino" pitchFamily="2" charset="0"/>
                <a:ea typeface="微软雅黑" panose="020B0503020204020204" pitchFamily="34" charset="-122"/>
                <a:cs typeface="+mn-ea"/>
                <a:sym typeface="Arial" panose="020B0604020202090204" pitchFamily="34" charset="0"/>
              </a:rPr>
              <a:t>1</a:t>
            </a:r>
            <a:endParaRPr kumimoji="0" lang="zh-CN" altLang="en-US" sz="5400" b="0" i="0" u="none" strike="noStrike" kern="1200" cap="none" spc="0" normalizeH="0" baseline="0" noProof="0" dirty="0">
              <a:ln w="0"/>
              <a:gradFill>
                <a:gsLst>
                  <a:gs pos="21000">
                    <a:srgbClr val="53575C"/>
                  </a:gs>
                  <a:gs pos="88000">
                    <a:srgbClr val="C5C7CA"/>
                  </a:gs>
                </a:gsLst>
                <a:lin ang="5400000"/>
              </a:gradFill>
              <a:effectLst/>
              <a:uLnTx/>
              <a:uFillTx/>
              <a:latin typeface="Calibri"/>
              <a:ea typeface="宋体" pitchFamily="2" charset="-122"/>
              <a:cs typeface="+mn-cs"/>
            </a:endParaRPr>
          </a:p>
        </p:txBody>
      </p:sp>
      <p:sp>
        <p:nvSpPr>
          <p:cNvPr id="123" name="矩形 122"/>
          <p:cNvSpPr/>
          <p:nvPr/>
        </p:nvSpPr>
        <p:spPr>
          <a:xfrm>
            <a:off x="11433398" y="2061078"/>
            <a:ext cx="53091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0" cap="none" spc="0" normalizeH="0" baseline="0" noProof="0" dirty="0">
                <a:ln w="0"/>
                <a:gradFill>
                  <a:gsLst>
                    <a:gs pos="21000">
                      <a:srgbClr val="53575C"/>
                    </a:gs>
                    <a:gs pos="88000">
                      <a:srgbClr val="C5C7CA"/>
                    </a:gs>
                  </a:gsLst>
                  <a:lin ang="5400000"/>
                </a:gradFill>
                <a:effectLst/>
                <a:uLnTx/>
                <a:uFillTx/>
                <a:latin typeface="Palatino" pitchFamily="2" charset="0"/>
                <a:ea typeface="微软雅黑" panose="020B0503020204020204" pitchFamily="34" charset="-122"/>
                <a:cs typeface="+mn-ea"/>
                <a:sym typeface="Arial" panose="020B0604020202090204" pitchFamily="34" charset="0"/>
              </a:rPr>
              <a:t>3</a:t>
            </a:r>
            <a:endParaRPr kumimoji="0" lang="zh-CN" altLang="en-US" sz="5400" b="0" i="0" u="none" strike="noStrike" kern="1200" cap="none" spc="0" normalizeH="0" baseline="0" noProof="0" dirty="0">
              <a:ln w="0"/>
              <a:gradFill>
                <a:gsLst>
                  <a:gs pos="21000">
                    <a:srgbClr val="53575C"/>
                  </a:gs>
                  <a:gs pos="88000">
                    <a:srgbClr val="C5C7CA"/>
                  </a:gs>
                </a:gsLst>
                <a:lin ang="5400000"/>
              </a:gradFill>
              <a:effectLst/>
              <a:uLnTx/>
              <a:uFillTx/>
              <a:latin typeface="Calibri"/>
              <a:ea typeface="宋体" pitchFamily="2" charset="-122"/>
              <a:cs typeface="+mn-cs"/>
            </a:endParaRPr>
          </a:p>
        </p:txBody>
      </p:sp>
      <p:sp>
        <p:nvSpPr>
          <p:cNvPr id="124" name="矩形 123"/>
          <p:cNvSpPr/>
          <p:nvPr/>
        </p:nvSpPr>
        <p:spPr>
          <a:xfrm>
            <a:off x="6341786" y="4013893"/>
            <a:ext cx="53091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0" cap="none" spc="0" normalizeH="0" baseline="0" noProof="0" dirty="0">
                <a:ln w="0"/>
                <a:gradFill>
                  <a:gsLst>
                    <a:gs pos="21000">
                      <a:srgbClr val="53575C"/>
                    </a:gs>
                    <a:gs pos="88000">
                      <a:srgbClr val="C5C7CA"/>
                    </a:gs>
                  </a:gsLst>
                  <a:lin ang="5400000"/>
                </a:gradFill>
                <a:effectLst/>
                <a:uLnTx/>
                <a:uFillTx/>
                <a:latin typeface="Palatino" pitchFamily="2" charset="0"/>
                <a:ea typeface="微软雅黑" panose="020B0503020204020204" pitchFamily="34" charset="-122"/>
                <a:cs typeface="+mn-ea"/>
                <a:sym typeface="Arial" panose="020B0604020202090204" pitchFamily="34" charset="0"/>
              </a:rPr>
              <a:t>4</a:t>
            </a:r>
            <a:endParaRPr kumimoji="0" lang="zh-CN" altLang="en-US" sz="5400" b="0" i="0" u="none" strike="noStrike" kern="1200" cap="none" spc="0" normalizeH="0" baseline="0" noProof="0" dirty="0">
              <a:ln w="0"/>
              <a:gradFill>
                <a:gsLst>
                  <a:gs pos="21000">
                    <a:srgbClr val="53575C"/>
                  </a:gs>
                  <a:gs pos="88000">
                    <a:srgbClr val="C5C7CA"/>
                  </a:gs>
                </a:gsLst>
                <a:lin ang="5400000"/>
              </a:gradFill>
              <a:effectLst/>
              <a:uLnTx/>
              <a:uFillTx/>
              <a:latin typeface="Calibri"/>
              <a:ea typeface="宋体" pitchFamily="2" charset="-122"/>
              <a:cs typeface="+mn-cs"/>
            </a:endParaRPr>
          </a:p>
        </p:txBody>
      </p:sp>
      <p:cxnSp>
        <p:nvCxnSpPr>
          <p:cNvPr id="126" name="直接连接符 19"/>
          <p:cNvCxnSpPr/>
          <p:nvPr/>
        </p:nvCxnSpPr>
        <p:spPr>
          <a:xfrm>
            <a:off x="10992695" y="3963631"/>
            <a:ext cx="0" cy="159385"/>
          </a:xfrm>
          <a:prstGeom prst="line">
            <a:avLst/>
          </a:prstGeom>
          <a:noFill/>
          <a:ln w="12700" cap="flat" cmpd="sng" algn="ctr">
            <a:solidFill>
              <a:srgbClr val="A6A6A6"/>
            </a:solidFill>
            <a:prstDash val="solid"/>
            <a:miter lim="800000"/>
          </a:ln>
          <a:effectLst/>
        </p:spPr>
      </p:cxnSp>
      <p:sp>
        <p:nvSpPr>
          <p:cNvPr id="127" name="文本框 126"/>
          <p:cNvSpPr txBox="1"/>
          <p:nvPr/>
        </p:nvSpPr>
        <p:spPr>
          <a:xfrm>
            <a:off x="4898390" y="2538730"/>
            <a:ext cx="1747520" cy="8299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通过</a:t>
            </a:r>
            <a:r>
              <a:rPr kumimoji="0" lang="en-US" altLang="zh-CN"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LoRA+MoE</a:t>
            </a:r>
            <a:r>
              <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结构实现大模型微调</a:t>
            </a:r>
            <a:endPar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endParaRPr>
          </a:p>
        </p:txBody>
      </p:sp>
      <p:sp>
        <p:nvSpPr>
          <p:cNvPr id="128" name="文本框 127"/>
          <p:cNvSpPr txBox="1"/>
          <p:nvPr/>
        </p:nvSpPr>
        <p:spPr>
          <a:xfrm>
            <a:off x="4534087" y="4174894"/>
            <a:ext cx="1631645" cy="8299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通过</a:t>
            </a:r>
            <a:r>
              <a:rPr kumimoji="0" lang="en-US" altLang="zh-CN"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MoE</a:t>
            </a:r>
            <a:r>
              <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实现大模型跳层提升模型效能</a:t>
            </a:r>
            <a:endPar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endParaRPr>
          </a:p>
        </p:txBody>
      </p:sp>
      <p:sp>
        <p:nvSpPr>
          <p:cNvPr id="129" name="文本框 128"/>
          <p:cNvSpPr txBox="1"/>
          <p:nvPr/>
        </p:nvSpPr>
        <p:spPr>
          <a:xfrm>
            <a:off x="9601961" y="2598098"/>
            <a:ext cx="1668594" cy="8299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修改</a:t>
            </a:r>
            <a:r>
              <a:rPr kumimoji="0" lang="en-US" altLang="zh-CN"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MoE</a:t>
            </a:r>
            <a:r>
              <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中的专家结构进行</a:t>
            </a:r>
            <a:r>
              <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特征调制</a:t>
            </a:r>
            <a:endPar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endParaRPr>
          </a:p>
        </p:txBody>
      </p:sp>
      <p:sp>
        <p:nvSpPr>
          <p:cNvPr id="130" name="文本框 129"/>
          <p:cNvSpPr txBox="1"/>
          <p:nvPr/>
        </p:nvSpPr>
        <p:spPr>
          <a:xfrm>
            <a:off x="10223400" y="4174968"/>
            <a:ext cx="1631645" cy="8299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利用</a:t>
            </a:r>
            <a:r>
              <a:rPr kumimoji="0" lang="en-US" altLang="zh-CN"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MoE</a:t>
            </a:r>
            <a:r>
              <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结构实现激活值分离辅助</a:t>
            </a:r>
            <a:r>
              <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rPr>
              <a:t>持续学习</a:t>
            </a:r>
            <a:endParaRPr kumimoji="0" lang="zh-CN" altLang="en-US" sz="1600" b="0" i="0" u="none" strike="noStrike" kern="0" cap="none" spc="0" normalizeH="0" baseline="0" noProof="0" dirty="0">
              <a:ln>
                <a:noFill/>
              </a:ln>
              <a:solidFill>
                <a:prstClr val="white">
                  <a:lumMod val="50000"/>
                </a:prstClr>
              </a:solidFill>
              <a:effectLst/>
              <a:uLnTx/>
              <a:uFillTx/>
              <a:latin typeface="Palatino" pitchFamily="2" charset="0"/>
              <a:ea typeface="微软雅黑" panose="020B0503020204020204" pitchFamily="34" charset="-122"/>
              <a:cs typeface="+mn-ea"/>
              <a:sym typeface="Arial" panose="020B0604020202090204" pitchFamily="34" charset="0"/>
            </a:endParaRPr>
          </a:p>
        </p:txBody>
      </p:sp>
      <p:sp>
        <p:nvSpPr>
          <p:cNvPr id="132" name="圆角矩形 131"/>
          <p:cNvSpPr/>
          <p:nvPr/>
        </p:nvSpPr>
        <p:spPr>
          <a:xfrm>
            <a:off x="92075" y="1859915"/>
            <a:ext cx="12006580" cy="4832350"/>
          </a:xfrm>
          <a:prstGeom prst="roundRect">
            <a:avLst>
              <a:gd name="adj" fmla="val 6399"/>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srcRect l="2438"/>
          <a:stretch>
            <a:fillRect/>
          </a:stretch>
        </p:blipFill>
        <p:spPr>
          <a:xfrm>
            <a:off x="610235" y="1972945"/>
            <a:ext cx="4086225" cy="1411605"/>
          </a:xfrm>
          <a:prstGeom prst="rect">
            <a:avLst/>
          </a:prstGeom>
          <a:ln w="19050">
            <a:solidFill>
              <a:schemeClr val="tx1"/>
            </a:solidFill>
          </a:ln>
        </p:spPr>
      </p:pic>
      <p:pic>
        <p:nvPicPr>
          <p:cNvPr id="5" name="图片 4"/>
          <p:cNvPicPr>
            <a:picLocks noChangeAspect="1"/>
          </p:cNvPicPr>
          <p:nvPr/>
        </p:nvPicPr>
        <p:blipFill>
          <a:blip r:embed="rId2"/>
          <a:stretch>
            <a:fillRect/>
          </a:stretch>
        </p:blipFill>
        <p:spPr>
          <a:xfrm>
            <a:off x="1017270" y="4072890"/>
            <a:ext cx="3409950" cy="1434465"/>
          </a:xfrm>
          <a:prstGeom prst="rect">
            <a:avLst/>
          </a:prstGeom>
          <a:ln w="19050">
            <a:solidFill>
              <a:schemeClr val="tx1"/>
            </a:solidFill>
          </a:ln>
        </p:spPr>
      </p:pic>
      <p:pic>
        <p:nvPicPr>
          <p:cNvPr id="7" name="图片 6"/>
          <p:cNvPicPr>
            <a:picLocks noChangeAspect="1"/>
          </p:cNvPicPr>
          <p:nvPr/>
        </p:nvPicPr>
        <p:blipFill>
          <a:blip r:embed="rId3"/>
          <a:stretch>
            <a:fillRect/>
          </a:stretch>
        </p:blipFill>
        <p:spPr>
          <a:xfrm>
            <a:off x="6645910" y="1959610"/>
            <a:ext cx="2792730" cy="1435100"/>
          </a:xfrm>
          <a:prstGeom prst="rect">
            <a:avLst/>
          </a:prstGeom>
          <a:ln w="19050">
            <a:solidFill>
              <a:schemeClr val="tx1"/>
            </a:solidFill>
          </a:ln>
        </p:spPr>
      </p:pic>
      <p:pic>
        <p:nvPicPr>
          <p:cNvPr id="21" name="图片 20"/>
          <p:cNvPicPr>
            <a:picLocks noChangeAspect="1"/>
          </p:cNvPicPr>
          <p:nvPr/>
        </p:nvPicPr>
        <p:blipFill>
          <a:blip r:embed="rId4"/>
          <a:stretch>
            <a:fillRect/>
          </a:stretch>
        </p:blipFill>
        <p:spPr>
          <a:xfrm>
            <a:off x="6946265" y="4070985"/>
            <a:ext cx="3200400" cy="1371600"/>
          </a:xfrm>
          <a:prstGeom prst="rect">
            <a:avLst/>
          </a:prstGeom>
          <a:ln w="19050">
            <a:solidFill>
              <a:schemeClr val="tx1"/>
            </a:solidFill>
          </a:ln>
        </p:spPr>
      </p:pic>
      <p:sp>
        <p:nvSpPr>
          <p:cNvPr id="8" name="ïṧ1iḍe"/>
          <p:cNvSpPr txBox="1"/>
          <p:nvPr/>
        </p:nvSpPr>
        <p:spPr bwMode="auto">
          <a:xfrm>
            <a:off x="4925695" y="2197100"/>
            <a:ext cx="1720215" cy="404495"/>
          </a:xfrm>
          <a:prstGeom prst="rect">
            <a:avLst/>
          </a:prstGeom>
          <a:noFill/>
          <a:ln>
            <a:noFill/>
          </a:ln>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Palatino" pitchFamily="2" charset="0"/>
                <a:ea typeface="微软雅黑" panose="020B0503020204020204" pitchFamily="34" charset="-122"/>
                <a:cs typeface="+mn-ea"/>
                <a:sym typeface="Arial" panose="020B0604020202090204" pitchFamily="34" charset="0"/>
              </a:rPr>
              <a:t>多任务</a:t>
            </a:r>
            <a:r>
              <a:rPr kumimoji="0" lang="en-US" altLang="zh-CN" sz="1400" b="1" i="0" u="none" strike="noStrike" kern="1200" cap="none" spc="0" normalizeH="0" baseline="0" noProof="0" dirty="0">
                <a:ln>
                  <a:noFill/>
                </a:ln>
                <a:solidFill>
                  <a:srgbClr val="000000"/>
                </a:solidFill>
                <a:effectLst/>
                <a:uLnTx/>
                <a:uFillTx/>
                <a:latin typeface="Palatino" pitchFamily="2" charset="0"/>
                <a:ea typeface="微软雅黑" panose="020B0503020204020204" pitchFamily="34" charset="-122"/>
                <a:cs typeface="+mn-ea"/>
                <a:sym typeface="Arial" panose="020B0604020202090204" pitchFamily="34" charset="0"/>
              </a:rPr>
              <a:t>LLM</a:t>
            </a:r>
            <a:endParaRPr kumimoji="0" lang="en-US" altLang="zh-CN" sz="1400" b="1" i="0" u="none" strike="noStrike" kern="1200" cap="none" spc="0" normalizeH="0" baseline="0" noProof="0" dirty="0">
              <a:ln>
                <a:noFill/>
              </a:ln>
              <a:solidFill>
                <a:srgbClr val="000000"/>
              </a:solidFill>
              <a:effectLst/>
              <a:uLnTx/>
              <a:uFillTx/>
              <a:latin typeface="Palatino" pitchFamily="2" charset="0"/>
              <a:ea typeface="微软雅黑" panose="020B0503020204020204" pitchFamily="34" charset="-122"/>
              <a:cs typeface="+mn-ea"/>
              <a:sym typeface="Arial" panose="020B0604020202090204" pitchFamily="34" charset="0"/>
            </a:endParaRPr>
          </a:p>
        </p:txBody>
      </p:sp>
      <p:sp>
        <p:nvSpPr>
          <p:cNvPr id="9" name="ïṧ1iḍe"/>
          <p:cNvSpPr txBox="1"/>
          <p:nvPr/>
        </p:nvSpPr>
        <p:spPr bwMode="auto">
          <a:xfrm>
            <a:off x="9610725" y="2240915"/>
            <a:ext cx="1720215" cy="404495"/>
          </a:xfrm>
          <a:prstGeom prst="rect">
            <a:avLst/>
          </a:prstGeom>
          <a:noFill/>
          <a:ln>
            <a:noFill/>
          </a:ln>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Palatino" pitchFamily="2" charset="0"/>
                <a:ea typeface="微软雅黑" panose="020B0503020204020204" pitchFamily="34" charset="-122"/>
                <a:cs typeface="+mn-ea"/>
                <a:sym typeface="Arial" panose="020B0604020202090204" pitchFamily="34" charset="0"/>
              </a:rPr>
              <a:t>雨雪雾</a:t>
            </a:r>
            <a:r>
              <a:rPr kumimoji="0" lang="zh-CN" altLang="en-US" sz="1400" b="1" i="0" u="none" strike="noStrike" kern="1200" cap="none" spc="0" normalizeH="0" baseline="0" noProof="0" dirty="0">
                <a:ln>
                  <a:noFill/>
                </a:ln>
                <a:solidFill>
                  <a:srgbClr val="000000"/>
                </a:solidFill>
                <a:effectLst/>
                <a:uLnTx/>
                <a:uFillTx/>
                <a:latin typeface="Palatino" pitchFamily="2" charset="0"/>
                <a:ea typeface="微软雅黑" panose="020B0503020204020204" pitchFamily="34" charset="-122"/>
                <a:cs typeface="+mn-ea"/>
                <a:sym typeface="Arial" panose="020B0604020202090204" pitchFamily="34" charset="0"/>
              </a:rPr>
              <a:t>去除</a:t>
            </a:r>
            <a:endParaRPr kumimoji="0" lang="zh-CN" altLang="en-US" sz="1400" b="1" i="0" u="none" strike="noStrike" kern="1200" cap="none" spc="0" normalizeH="0" baseline="0" noProof="0" dirty="0">
              <a:ln>
                <a:noFill/>
              </a:ln>
              <a:solidFill>
                <a:srgbClr val="000000"/>
              </a:solidFill>
              <a:effectLst/>
              <a:uLnTx/>
              <a:uFillTx/>
              <a:latin typeface="Palatino" pitchFamily="2" charset="0"/>
              <a:ea typeface="微软雅黑" panose="020B0503020204020204" pitchFamily="34" charset="-122"/>
              <a:cs typeface="+mn-ea"/>
              <a:sym typeface="Arial" panose="020B0604020202090204" pitchFamily="34" charset="0"/>
            </a:endParaRPr>
          </a:p>
        </p:txBody>
      </p:sp>
      <p:sp>
        <p:nvSpPr>
          <p:cNvPr id="10" name="ïṧ1iḍe"/>
          <p:cNvSpPr txBox="1"/>
          <p:nvPr/>
        </p:nvSpPr>
        <p:spPr bwMode="auto">
          <a:xfrm>
            <a:off x="4547870" y="4904105"/>
            <a:ext cx="1720215" cy="404495"/>
          </a:xfrm>
          <a:prstGeom prst="rect">
            <a:avLst/>
          </a:prstGeom>
          <a:noFill/>
          <a:ln>
            <a:noFill/>
          </a:ln>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Palatino" pitchFamily="2" charset="0"/>
                <a:ea typeface="微软雅黑" panose="020B0503020204020204" pitchFamily="34" charset="-122"/>
                <a:cs typeface="+mn-ea"/>
                <a:sym typeface="Arial" panose="020B0604020202090204" pitchFamily="34" charset="0"/>
              </a:rPr>
              <a:t>具身智能</a:t>
            </a:r>
            <a:endParaRPr kumimoji="0" lang="zh-CN" altLang="en-US" sz="1400" b="1" i="0" u="none" strike="noStrike" kern="1200" cap="none" spc="0" normalizeH="0" baseline="0" noProof="0" dirty="0">
              <a:ln>
                <a:noFill/>
              </a:ln>
              <a:solidFill>
                <a:srgbClr val="000000"/>
              </a:solidFill>
              <a:effectLst/>
              <a:uLnTx/>
              <a:uFillTx/>
              <a:latin typeface="Palatino" pitchFamily="2" charset="0"/>
              <a:ea typeface="微软雅黑" panose="020B0503020204020204" pitchFamily="34" charset="-122"/>
              <a:cs typeface="+mn-ea"/>
              <a:sym typeface="Arial" panose="020B0604020202090204" pitchFamily="34" charset="0"/>
            </a:endParaRPr>
          </a:p>
        </p:txBody>
      </p:sp>
      <p:sp>
        <p:nvSpPr>
          <p:cNvPr id="11" name="ïṧ1iḍe"/>
          <p:cNvSpPr txBox="1"/>
          <p:nvPr/>
        </p:nvSpPr>
        <p:spPr bwMode="auto">
          <a:xfrm>
            <a:off x="10236835" y="4914265"/>
            <a:ext cx="2010410" cy="404495"/>
          </a:xfrm>
          <a:prstGeom prst="rect">
            <a:avLst/>
          </a:prstGeom>
          <a:noFill/>
          <a:ln>
            <a:noFill/>
          </a:ln>
        </p:spPr>
        <p:txBody>
          <a:bodyPr wrap="square" lIns="91440" tIns="45720" rIns="91440" bIns="4572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Palatino" pitchFamily="2" charset="0"/>
                <a:ea typeface="微软雅黑" panose="020B0503020204020204" pitchFamily="34" charset="-122"/>
                <a:cs typeface="+mn-ea"/>
                <a:sym typeface="Arial" panose="020B0604020202090204" pitchFamily="34" charset="0"/>
              </a:rPr>
              <a:t>持续性测试时</a:t>
            </a:r>
            <a:r>
              <a:rPr kumimoji="0" lang="zh-CN" altLang="en-US" sz="1400" b="1" i="0" u="none" strike="noStrike" kern="1200" cap="none" spc="0" normalizeH="0" baseline="0" noProof="0" dirty="0">
                <a:ln>
                  <a:noFill/>
                </a:ln>
                <a:solidFill>
                  <a:srgbClr val="000000"/>
                </a:solidFill>
                <a:effectLst/>
                <a:uLnTx/>
                <a:uFillTx/>
                <a:latin typeface="Palatino" pitchFamily="2" charset="0"/>
                <a:ea typeface="微软雅黑" panose="020B0503020204020204" pitchFamily="34" charset="-122"/>
                <a:cs typeface="+mn-ea"/>
                <a:sym typeface="Arial" panose="020B0604020202090204" pitchFamily="34" charset="0"/>
              </a:rPr>
              <a:t>域适应</a:t>
            </a:r>
            <a:endParaRPr kumimoji="0" lang="zh-CN" altLang="en-US" sz="1400" b="1" i="0" u="none" strike="noStrike" kern="1200" cap="none" spc="0" normalizeH="0" baseline="0" noProof="0" dirty="0">
              <a:ln>
                <a:noFill/>
              </a:ln>
              <a:solidFill>
                <a:srgbClr val="000000"/>
              </a:solidFill>
              <a:effectLst/>
              <a:uLnTx/>
              <a:uFillTx/>
              <a:latin typeface="Palatino" pitchFamily="2" charset="0"/>
              <a:ea typeface="微软雅黑" panose="020B0503020204020204" pitchFamily="34" charset="-122"/>
              <a:cs typeface="+mn-ea"/>
              <a:sym typeface="Arial" panose="020B0604020202090204" pitchFamily="3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2438"/>
          <a:stretch>
            <a:fillRect/>
          </a:stretch>
        </p:blipFill>
        <p:spPr>
          <a:xfrm>
            <a:off x="5000625" y="2338070"/>
            <a:ext cx="6915150" cy="1776730"/>
          </a:xfrm>
          <a:prstGeom prst="rect">
            <a:avLst/>
          </a:prstGeom>
          <a:ln w="19050">
            <a:noFill/>
          </a:ln>
        </p:spPr>
      </p:pic>
      <p:sp>
        <p:nvSpPr>
          <p:cNvPr id="2" name="标题 1"/>
          <p:cNvSpPr>
            <a:spLocks noGrp="1"/>
          </p:cNvSpPr>
          <p:nvPr>
            <p:ph type="title"/>
          </p:nvPr>
        </p:nvSpPr>
        <p:spPr/>
        <p:txBody>
          <a:bodyPr>
            <a:normAutofit/>
          </a:bodyPr>
          <a:lstStyle/>
          <a:p>
            <a:r>
              <a:rPr lang="zh-CN" altLang="en-US" sz="4000" b="1" dirty="0">
                <a:effectLst/>
                <a:latin typeface="微软雅黑" panose="020B0503020204020204" pitchFamily="34" charset="-122"/>
                <a:ea typeface="微软雅黑" panose="020B0503020204020204" pitchFamily="34" charset="-122"/>
              </a:rPr>
              <a:t>三、研究内容与方案</a:t>
            </a:r>
            <a:endParaRPr lang="zh-CN" altLang="en-US" sz="4000" b="1" dirty="0">
              <a:effectLst/>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idx="13"/>
          </p:nvPr>
        </p:nvSpPr>
        <p:spPr>
          <a:xfrm>
            <a:off x="0" y="785794"/>
            <a:ext cx="12192000" cy="500066"/>
          </a:xfrm>
        </p:spPr>
        <p:txBody>
          <a:bodyPr/>
          <a:lstStyle/>
          <a:p>
            <a:r>
              <a:rPr lang="zh-CN" altLang="en-US" b="1" dirty="0">
                <a:latin typeface="微软雅黑" panose="020B0503020204020204" pitchFamily="34" charset="-122"/>
                <a:ea typeface="微软雅黑" panose="020B0503020204020204" pitchFamily="34" charset="-122"/>
              </a:rPr>
              <a:t>研究方案（</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Rank-1</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Mix-and-Match</a:t>
            </a:r>
            <a:r>
              <a:rPr lang="zh-CN" altLang="en-US" b="1" dirty="0">
                <a:latin typeface="微软雅黑" panose="020B0503020204020204" pitchFamily="34" charset="-122"/>
                <a:ea typeface="微软雅黑" panose="020B0503020204020204" pitchFamily="34" charset="-122"/>
              </a:rPr>
              <a:t>的混合专家模型多任务</a:t>
            </a:r>
            <a:r>
              <a:rPr lang="zh-CN" altLang="en-US" b="1" dirty="0">
                <a:latin typeface="微软雅黑" panose="020B0503020204020204" pitchFamily="34" charset="-122"/>
                <a:ea typeface="微软雅黑" panose="020B0503020204020204" pitchFamily="34" charset="-122"/>
              </a:rPr>
              <a:t>微调</a:t>
            </a:r>
            <a:endParaRPr lang="zh-CN" altLang="en-US" b="1" dirty="0">
              <a:latin typeface="微软雅黑" panose="020B0503020204020204" pitchFamily="34" charset="-122"/>
              <a:ea typeface="微软雅黑" panose="020B0503020204020204" pitchFamily="34" charset="-122"/>
            </a:endParaRPr>
          </a:p>
        </p:txBody>
      </p:sp>
      <p:sp>
        <p:nvSpPr>
          <p:cNvPr id="9" name="矩形: 圆角 8"/>
          <p:cNvSpPr/>
          <p:nvPr/>
        </p:nvSpPr>
        <p:spPr>
          <a:xfrm>
            <a:off x="294199" y="1922557"/>
            <a:ext cx="3795201" cy="2192243"/>
          </a:xfrm>
          <a:prstGeom prst="roundRect">
            <a:avLst>
              <a:gd name="adj" fmla="val 10826"/>
            </a:avLst>
          </a:prstGeom>
          <a:noFill/>
          <a:ln w="127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12" name="内容占位符 2"/>
          <p:cNvSpPr txBox="1"/>
          <p:nvPr/>
        </p:nvSpPr>
        <p:spPr bwMode="auto">
          <a:xfrm>
            <a:off x="-1" y="1286047"/>
            <a:ext cx="12192001" cy="4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52755" indent="-452755" algn="l" rtl="0" eaLnBrk="0" fontAlgn="base" hangingPunct="0">
              <a:spcBef>
                <a:spcPct val="20000"/>
              </a:spcBef>
              <a:spcAft>
                <a:spcPct val="0"/>
              </a:spcAft>
              <a:buClr>
                <a:srgbClr val="C00000"/>
              </a:buClr>
              <a:buFont typeface="Wingdings" panose="05000000000000000000" pitchFamily="2" charset="2"/>
              <a:buChar char="p"/>
              <a:defRPr sz="2400" kern="1200" baseline="0">
                <a:solidFill>
                  <a:schemeClr val="tx1"/>
                </a:solidFill>
                <a:latin typeface="Times New Roman" panose="02020503050405090304" pitchFamily="18" charset="0"/>
                <a:ea typeface="黑体" pitchFamily="2" charset="-122"/>
                <a:cs typeface="Times New Roman" panose="02020503050405090304" pitchFamily="18" charset="0"/>
              </a:defRPr>
            </a:lvl1pPr>
            <a:lvl2pPr marL="714375" indent="-357505" algn="l" rtl="0" eaLnBrk="0" fontAlgn="base" hangingPunct="0">
              <a:spcBef>
                <a:spcPct val="20000"/>
              </a:spcBef>
              <a:spcAft>
                <a:spcPct val="0"/>
              </a:spcAft>
              <a:buClr>
                <a:srgbClr val="C00000"/>
              </a:buClr>
              <a:buFont typeface="Wingdings" panose="05000000000000000000" pitchFamily="2" charset="2"/>
              <a:buChar char="u"/>
              <a:defRPr sz="2200" kern="1200" baseline="0">
                <a:solidFill>
                  <a:schemeClr val="tx1"/>
                </a:solidFill>
                <a:latin typeface="Times New Roman" panose="02020503050405090304" pitchFamily="18" charset="0"/>
                <a:ea typeface="黑体" pitchFamily="2" charset="-122"/>
                <a:cs typeface="Times New Roman" panose="02020503050405090304" pitchFamily="18" charset="0"/>
              </a:defRPr>
            </a:lvl2pPr>
            <a:lvl3pPr marL="1071880" indent="-262255" algn="l" rtl="0" eaLnBrk="0" fontAlgn="base" hangingPunct="0">
              <a:spcBef>
                <a:spcPct val="20000"/>
              </a:spcBef>
              <a:spcAft>
                <a:spcPct val="0"/>
              </a:spcAft>
              <a:buClr>
                <a:srgbClr val="C00000"/>
              </a:buClr>
              <a:buFont typeface="Wingdings" panose="05000000000000000000" pitchFamily="2" charset="2"/>
              <a:buChar char="Ø"/>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3pPr>
            <a:lvl4pPr marL="1344930" indent="-273050" algn="l" rtl="0" eaLnBrk="0" fontAlgn="base" hangingPunct="0">
              <a:spcBef>
                <a:spcPct val="20000"/>
              </a:spcBef>
              <a:spcAft>
                <a:spcPct val="0"/>
              </a:spcAft>
              <a:buClr>
                <a:srgbClr val="C00000"/>
              </a:buClr>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4pPr>
            <a:lvl5pPr marL="1600200" indent="-34925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452755" marR="0" lvl="0" indent="-452755" algn="l" defTabSz="914400" rtl="0" eaLnBrk="0" fontAlgn="base" latinLnBrk="0" hangingPunct="0">
              <a:lnSpc>
                <a:spcPct val="120000"/>
              </a:lnSpc>
              <a:spcBef>
                <a:spcPct val="20000"/>
              </a:spcBef>
              <a:spcAft>
                <a:spcPct val="0"/>
              </a:spcAft>
              <a:buClr>
                <a:srgbClr val="C00000"/>
              </a:buClr>
              <a:buSzTx/>
              <a:buFont typeface="Wingdings" panose="05000000000000000000" pitchFamily="2" charset="2"/>
              <a:buChar char="p"/>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增：</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如何通过额外参数量</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PEFT</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提升模型性能？</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5" name="矩形: 圆角 14"/>
          <p:cNvSpPr/>
          <p:nvPr/>
        </p:nvSpPr>
        <p:spPr>
          <a:xfrm>
            <a:off x="510393" y="1981059"/>
            <a:ext cx="3400760" cy="93100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利用</a:t>
            </a:r>
            <a:r>
              <a:rPr kumimoji="0" lang="en-US" altLang="zh-CN"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LoRA-MoE</a:t>
            </a:r>
            <a:r>
              <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对大模型</a:t>
            </a:r>
            <a:r>
              <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微调兼顾效率与性能</a:t>
            </a:r>
            <a:endPar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6" name="矩形: 圆角 15"/>
          <p:cNvSpPr/>
          <p:nvPr/>
        </p:nvSpPr>
        <p:spPr>
          <a:xfrm>
            <a:off x="-207452" y="2870783"/>
            <a:ext cx="4798501" cy="129072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lang="zh-CN" altLang="en-US" sz="1400" b="1"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如何进一步降低模型开销</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如何改进多任务微调在优化空间中的探索？</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如何进一步提升模型的</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泛化能力？ </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7" name="箭头: 右 16"/>
          <p:cNvSpPr/>
          <p:nvPr/>
        </p:nvSpPr>
        <p:spPr>
          <a:xfrm>
            <a:off x="4171679" y="2785926"/>
            <a:ext cx="552991" cy="465503"/>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431" name="矩形 430"/>
          <p:cNvSpPr/>
          <p:nvPr/>
        </p:nvSpPr>
        <p:spPr>
          <a:xfrm>
            <a:off x="121636" y="4345041"/>
            <a:ext cx="4469407" cy="50006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梯度空间：</a:t>
            </a: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rPr>
              <a:t>更平稳下降</a:t>
            </a:r>
            <a:endPar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sym typeface="+mn-ea"/>
            </a:endParaRPr>
          </a:p>
        </p:txBody>
      </p:sp>
      <p:sp>
        <p:nvSpPr>
          <p:cNvPr id="432" name="矩形 431"/>
          <p:cNvSpPr/>
          <p:nvPr/>
        </p:nvSpPr>
        <p:spPr>
          <a:xfrm>
            <a:off x="121637" y="4340494"/>
            <a:ext cx="4469412" cy="2388358"/>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565" name="矩形 564"/>
          <p:cNvSpPr/>
          <p:nvPr/>
        </p:nvSpPr>
        <p:spPr>
          <a:xfrm>
            <a:off x="4653825" y="4340494"/>
            <a:ext cx="4274585" cy="50006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效能优化</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更小开销</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更高性能</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71" name="矩形 570"/>
          <p:cNvSpPr/>
          <p:nvPr/>
        </p:nvSpPr>
        <p:spPr>
          <a:xfrm>
            <a:off x="4645513" y="4345701"/>
            <a:ext cx="4282897" cy="2388358"/>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636" name="矩形 635"/>
          <p:cNvSpPr/>
          <p:nvPr/>
        </p:nvSpPr>
        <p:spPr>
          <a:xfrm>
            <a:off x="9006306" y="4340494"/>
            <a:ext cx="3123862" cy="500067"/>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泛化能力：增强</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OOD</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能力</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637" name="矩形 636"/>
          <p:cNvSpPr/>
          <p:nvPr/>
        </p:nvSpPr>
        <p:spPr>
          <a:xfrm>
            <a:off x="9006306" y="4350074"/>
            <a:ext cx="3118529" cy="2388358"/>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643" name="矩形 642"/>
          <p:cNvSpPr/>
          <p:nvPr/>
        </p:nvSpPr>
        <p:spPr>
          <a:xfrm>
            <a:off x="4723409" y="1878173"/>
            <a:ext cx="7401426" cy="41200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混合单秩专家模型</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混合</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匹配</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机制</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644" name="矩形 643"/>
          <p:cNvSpPr/>
          <p:nvPr/>
        </p:nvSpPr>
        <p:spPr>
          <a:xfrm>
            <a:off x="4714715" y="1864052"/>
            <a:ext cx="7410120" cy="2312396"/>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645" name="Down Arrow 111"/>
          <p:cNvSpPr/>
          <p:nvPr/>
        </p:nvSpPr>
        <p:spPr>
          <a:xfrm rot="4001778">
            <a:off x="4289245" y="3838663"/>
            <a:ext cx="239244" cy="630032"/>
          </a:xfrm>
          <a:prstGeom prst="downArrow">
            <a:avLst>
              <a:gd name="adj1" fmla="val 50000"/>
              <a:gd name="adj2" fmla="val 36401"/>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a:ea typeface="宋体"/>
              <a:cs typeface="+mn-cs"/>
            </a:endParaRPr>
          </a:p>
        </p:txBody>
      </p:sp>
      <p:sp>
        <p:nvSpPr>
          <p:cNvPr id="646" name="Down Arrow 111"/>
          <p:cNvSpPr/>
          <p:nvPr/>
        </p:nvSpPr>
        <p:spPr>
          <a:xfrm>
            <a:off x="8441420" y="4021579"/>
            <a:ext cx="247465" cy="44631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Calibri"/>
              <a:ea typeface="宋体"/>
              <a:cs typeface="+mn-cs"/>
            </a:endParaRPr>
          </a:p>
        </p:txBody>
      </p:sp>
      <p:sp>
        <p:nvSpPr>
          <p:cNvPr id="648" name="Down Arrow 111"/>
          <p:cNvSpPr/>
          <p:nvPr/>
        </p:nvSpPr>
        <p:spPr>
          <a:xfrm>
            <a:off x="11409068" y="4013125"/>
            <a:ext cx="247465" cy="44631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a:ea typeface="宋体"/>
              <a:cs typeface="+mn-cs"/>
            </a:endParaRPr>
          </a:p>
        </p:txBody>
      </p:sp>
      <p:pic>
        <p:nvPicPr>
          <p:cNvPr id="5" name="图片 4"/>
          <p:cNvPicPr>
            <a:picLocks noChangeAspect="1"/>
          </p:cNvPicPr>
          <p:nvPr/>
        </p:nvPicPr>
        <p:blipFill>
          <a:blip r:embed="rId2"/>
          <a:stretch>
            <a:fillRect/>
          </a:stretch>
        </p:blipFill>
        <p:spPr>
          <a:xfrm>
            <a:off x="203200" y="5060315"/>
            <a:ext cx="4357370" cy="1579880"/>
          </a:xfrm>
          <a:prstGeom prst="rect">
            <a:avLst/>
          </a:prstGeom>
        </p:spPr>
      </p:pic>
      <p:pic>
        <p:nvPicPr>
          <p:cNvPr id="6" name="图片 5"/>
          <p:cNvPicPr>
            <a:picLocks noChangeAspect="1"/>
          </p:cNvPicPr>
          <p:nvPr/>
        </p:nvPicPr>
        <p:blipFill>
          <a:blip r:embed="rId3"/>
          <a:stretch>
            <a:fillRect/>
          </a:stretch>
        </p:blipFill>
        <p:spPr>
          <a:xfrm>
            <a:off x="4789170" y="4956810"/>
            <a:ext cx="4004310" cy="1639570"/>
          </a:xfrm>
          <a:prstGeom prst="rect">
            <a:avLst/>
          </a:prstGeom>
        </p:spPr>
      </p:pic>
      <p:pic>
        <p:nvPicPr>
          <p:cNvPr id="7" name="图片 6"/>
          <p:cNvPicPr>
            <a:picLocks noChangeAspect="1"/>
          </p:cNvPicPr>
          <p:nvPr/>
        </p:nvPicPr>
        <p:blipFill>
          <a:blip r:embed="rId4"/>
          <a:stretch>
            <a:fillRect/>
          </a:stretch>
        </p:blipFill>
        <p:spPr>
          <a:xfrm>
            <a:off x="9072880" y="5327650"/>
            <a:ext cx="3004820" cy="104521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effectLst/>
                <a:latin typeface="微软雅黑" panose="020B0503020204020204" pitchFamily="34" charset="-122"/>
                <a:ea typeface="微软雅黑" panose="020B0503020204020204" pitchFamily="34" charset="-122"/>
              </a:rPr>
              <a:t>三、研究内容与方案</a:t>
            </a:r>
            <a:endParaRPr lang="zh-CN" altLang="en-US" sz="4000" b="1" dirty="0">
              <a:effectLst/>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idx="13"/>
          </p:nvPr>
        </p:nvSpPr>
        <p:spPr/>
        <p:txBody>
          <a:bodyPr/>
          <a:lstStyle/>
          <a:p>
            <a:r>
              <a:rPr lang="zh-CN" altLang="en-US" b="1" dirty="0">
                <a:latin typeface="微软雅黑" panose="020B0503020204020204" pitchFamily="34" charset="-122"/>
                <a:ea typeface="微软雅黑" panose="020B0503020204020204" pitchFamily="34" charset="-122"/>
              </a:rPr>
              <a:t>研究方案（</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Mixture-of-Layers</a:t>
            </a:r>
            <a:r>
              <a:rPr lang="zh-CN" altLang="en-US" b="1" dirty="0">
                <a:latin typeface="微软雅黑" panose="020B0503020204020204" pitchFamily="34" charset="-122"/>
                <a:ea typeface="微软雅黑" panose="020B0503020204020204" pitchFamily="34" charset="-122"/>
              </a:rPr>
              <a:t>的具身大模型跳层</a:t>
            </a:r>
            <a:r>
              <a:rPr lang="zh-CN" altLang="en-US" b="1" dirty="0">
                <a:latin typeface="微软雅黑" panose="020B0503020204020204" pitchFamily="34" charset="-122"/>
                <a:ea typeface="微软雅黑" panose="020B0503020204020204" pitchFamily="34" charset="-122"/>
              </a:rPr>
              <a:t>研究</a:t>
            </a:r>
            <a:endParaRPr lang="zh-CN" altLang="en-US" b="1" dirty="0">
              <a:latin typeface="微软雅黑" panose="020B0503020204020204" pitchFamily="34" charset="-122"/>
              <a:ea typeface="微软雅黑" panose="020B0503020204020204" pitchFamily="34" charset="-122"/>
            </a:endParaRPr>
          </a:p>
        </p:txBody>
      </p:sp>
      <p:sp>
        <p:nvSpPr>
          <p:cNvPr id="7" name="矩形 6"/>
          <p:cNvSpPr/>
          <p:nvPr/>
        </p:nvSpPr>
        <p:spPr>
          <a:xfrm>
            <a:off x="4806950" y="1927225"/>
            <a:ext cx="1501775" cy="235140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模型跳层：相邻层输出特征</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相似度高</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8" name="矩形 7"/>
          <p:cNvSpPr/>
          <p:nvPr/>
        </p:nvSpPr>
        <p:spPr>
          <a:xfrm>
            <a:off x="4806950" y="1922556"/>
            <a:ext cx="7090852" cy="2352033"/>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9" name="矩形: 圆角 8"/>
          <p:cNvSpPr/>
          <p:nvPr/>
        </p:nvSpPr>
        <p:spPr>
          <a:xfrm>
            <a:off x="294199" y="1922557"/>
            <a:ext cx="3795201" cy="2352032"/>
          </a:xfrm>
          <a:prstGeom prst="roundRect">
            <a:avLst>
              <a:gd name="adj" fmla="val 10826"/>
            </a:avLst>
          </a:prstGeom>
          <a:noFill/>
          <a:ln w="127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10" name="矩形 9"/>
          <p:cNvSpPr/>
          <p:nvPr/>
        </p:nvSpPr>
        <p:spPr>
          <a:xfrm>
            <a:off x="273050" y="4338320"/>
            <a:ext cx="5822950" cy="35306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知识蒸馏：通过</a:t>
            </a:r>
            <a:r>
              <a:rPr kumimoji="0" lang="en-US" altLang="zh-CN"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Dense</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模型蒸馏保存模型多模态</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知识</a:t>
            </a:r>
            <a:endPar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1" name="矩形 10"/>
          <p:cNvSpPr/>
          <p:nvPr/>
        </p:nvSpPr>
        <p:spPr>
          <a:xfrm>
            <a:off x="6185535" y="4338320"/>
            <a:ext cx="5717540" cy="3524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效能提升：</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19%</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参数量极致</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稀疏达到更优</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性能</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2" name="内容占位符 2"/>
          <p:cNvSpPr txBox="1"/>
          <p:nvPr/>
        </p:nvSpPr>
        <p:spPr bwMode="auto">
          <a:xfrm>
            <a:off x="-1" y="1298112"/>
            <a:ext cx="12192001" cy="4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52755" indent="-452755" algn="l" rtl="0" eaLnBrk="0" fontAlgn="base" hangingPunct="0">
              <a:spcBef>
                <a:spcPct val="20000"/>
              </a:spcBef>
              <a:spcAft>
                <a:spcPct val="0"/>
              </a:spcAft>
              <a:buClr>
                <a:srgbClr val="C00000"/>
              </a:buClr>
              <a:buFont typeface="Wingdings" panose="05000000000000000000" pitchFamily="2" charset="2"/>
              <a:buChar char="p"/>
              <a:defRPr sz="2400" kern="1200" baseline="0">
                <a:solidFill>
                  <a:schemeClr val="tx1"/>
                </a:solidFill>
                <a:latin typeface="Times New Roman" panose="02020503050405090304" pitchFamily="18" charset="0"/>
                <a:ea typeface="黑体" pitchFamily="2" charset="-122"/>
                <a:cs typeface="Times New Roman" panose="02020503050405090304" pitchFamily="18" charset="0"/>
              </a:defRPr>
            </a:lvl1pPr>
            <a:lvl2pPr marL="714375" indent="-357505" algn="l" rtl="0" eaLnBrk="0" fontAlgn="base" hangingPunct="0">
              <a:spcBef>
                <a:spcPct val="20000"/>
              </a:spcBef>
              <a:spcAft>
                <a:spcPct val="0"/>
              </a:spcAft>
              <a:buClr>
                <a:srgbClr val="C00000"/>
              </a:buClr>
              <a:buFont typeface="Wingdings" panose="05000000000000000000" pitchFamily="2" charset="2"/>
              <a:buChar char="u"/>
              <a:defRPr sz="2200" kern="1200" baseline="0">
                <a:solidFill>
                  <a:schemeClr val="tx1"/>
                </a:solidFill>
                <a:latin typeface="Times New Roman" panose="02020503050405090304" pitchFamily="18" charset="0"/>
                <a:ea typeface="黑体" pitchFamily="2" charset="-122"/>
                <a:cs typeface="Times New Roman" panose="02020503050405090304" pitchFamily="18" charset="0"/>
              </a:defRPr>
            </a:lvl2pPr>
            <a:lvl3pPr marL="1071880" indent="-262255" algn="l" rtl="0" eaLnBrk="0" fontAlgn="base" hangingPunct="0">
              <a:spcBef>
                <a:spcPct val="20000"/>
              </a:spcBef>
              <a:spcAft>
                <a:spcPct val="0"/>
              </a:spcAft>
              <a:buClr>
                <a:srgbClr val="C00000"/>
              </a:buClr>
              <a:buFont typeface="Wingdings" panose="05000000000000000000" pitchFamily="2" charset="2"/>
              <a:buChar char="Ø"/>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3pPr>
            <a:lvl4pPr marL="1344930" indent="-273050" algn="l" rtl="0" eaLnBrk="0" fontAlgn="base" hangingPunct="0">
              <a:spcBef>
                <a:spcPct val="20000"/>
              </a:spcBef>
              <a:spcAft>
                <a:spcPct val="0"/>
              </a:spcAft>
              <a:buClr>
                <a:srgbClr val="C00000"/>
              </a:buClr>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4pPr>
            <a:lvl5pPr marL="1600200" indent="-34925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452755" marR="0" lvl="0" indent="-452755" algn="l" defTabSz="914400" rtl="0" eaLnBrk="0" fontAlgn="base" latinLnBrk="0" hangingPunct="0">
              <a:lnSpc>
                <a:spcPct val="120000"/>
              </a:lnSpc>
              <a:spcBef>
                <a:spcPct val="20000"/>
              </a:spcBef>
              <a:spcAft>
                <a:spcPct val="0"/>
              </a:spcAft>
              <a:buClr>
                <a:srgbClr val="C00000"/>
              </a:buClr>
              <a:buSzTx/>
              <a:buFont typeface="Wingdings" panose="05000000000000000000" pitchFamily="2" charset="2"/>
              <a:buChar char="p"/>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删：</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如何利用</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MoE</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实现大模型冗余层</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稀疏化？</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3" name="矩形 12"/>
          <p:cNvSpPr/>
          <p:nvPr/>
        </p:nvSpPr>
        <p:spPr>
          <a:xfrm>
            <a:off x="283633" y="4338327"/>
            <a:ext cx="5812366" cy="2394550"/>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14" name="矩形 13"/>
          <p:cNvSpPr/>
          <p:nvPr/>
        </p:nvSpPr>
        <p:spPr>
          <a:xfrm>
            <a:off x="6145286" y="4344519"/>
            <a:ext cx="5752516" cy="2388358"/>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15" name="矩形: 圆角 14"/>
          <p:cNvSpPr/>
          <p:nvPr/>
        </p:nvSpPr>
        <p:spPr>
          <a:xfrm>
            <a:off x="655773" y="2072134"/>
            <a:ext cx="3088986" cy="93100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具身智能模型亟需效率优化以实现</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终端部署</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6" name="矩形: 圆角 15"/>
          <p:cNvSpPr/>
          <p:nvPr/>
        </p:nvSpPr>
        <p:spPr>
          <a:xfrm>
            <a:off x="-139945" y="2981249"/>
            <a:ext cx="4798501" cy="129072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端侧具身模型如何实现</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结构轻量化？</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端侧具身模型如何保持自身多模态</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能力？</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端侧</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具身模型如何与量化等</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技术结合？ </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7" name="箭头: 右 16"/>
          <p:cNvSpPr/>
          <p:nvPr/>
        </p:nvSpPr>
        <p:spPr>
          <a:xfrm>
            <a:off x="4171679" y="2785926"/>
            <a:ext cx="552991" cy="465503"/>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pic>
        <p:nvPicPr>
          <p:cNvPr id="3" name="图片 2"/>
          <p:cNvPicPr>
            <a:picLocks noChangeAspect="1"/>
          </p:cNvPicPr>
          <p:nvPr/>
        </p:nvPicPr>
        <p:blipFill>
          <a:blip r:embed="rId1"/>
          <a:stretch>
            <a:fillRect/>
          </a:stretch>
        </p:blipFill>
        <p:spPr>
          <a:xfrm>
            <a:off x="6386830" y="1962785"/>
            <a:ext cx="5366385" cy="2257425"/>
          </a:xfrm>
          <a:prstGeom prst="rect">
            <a:avLst/>
          </a:prstGeom>
          <a:ln w="19050">
            <a:noFill/>
          </a:ln>
        </p:spPr>
      </p:pic>
      <p:pic>
        <p:nvPicPr>
          <p:cNvPr id="67" name="图片 66"/>
          <p:cNvPicPr>
            <a:picLocks noChangeAspect="1"/>
          </p:cNvPicPr>
          <p:nvPr/>
        </p:nvPicPr>
        <p:blipFill>
          <a:blip r:embed="rId2"/>
          <a:stretch>
            <a:fillRect/>
          </a:stretch>
        </p:blipFill>
        <p:spPr>
          <a:xfrm>
            <a:off x="488950" y="4743450"/>
            <a:ext cx="5257800" cy="1945640"/>
          </a:xfrm>
          <a:prstGeom prst="rect">
            <a:avLst/>
          </a:prstGeom>
        </p:spPr>
      </p:pic>
      <p:pic>
        <p:nvPicPr>
          <p:cNvPr id="68" name="图片 67"/>
          <p:cNvPicPr>
            <a:picLocks noChangeAspect="1"/>
          </p:cNvPicPr>
          <p:nvPr/>
        </p:nvPicPr>
        <p:blipFill>
          <a:blip r:embed="rId3"/>
          <a:srcRect l="1554" b="4343"/>
          <a:stretch>
            <a:fillRect/>
          </a:stretch>
        </p:blipFill>
        <p:spPr>
          <a:xfrm>
            <a:off x="6477635" y="4808855"/>
            <a:ext cx="5087620" cy="189674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effectLst/>
                <a:latin typeface="微软雅黑" panose="020B0503020204020204" pitchFamily="34" charset="-122"/>
                <a:ea typeface="微软雅黑" panose="020B0503020204020204" pitchFamily="34" charset="-122"/>
              </a:rPr>
              <a:t>三、研究内容与方案</a:t>
            </a:r>
            <a:endParaRPr lang="zh-CN" altLang="en-US" sz="4000" b="1" dirty="0">
              <a:effectLst/>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idx="13"/>
          </p:nvPr>
        </p:nvSpPr>
        <p:spPr/>
        <p:txBody>
          <a:bodyPr/>
          <a:lstStyle/>
          <a:p>
            <a:r>
              <a:rPr lang="zh-CN" altLang="en-US" b="1" dirty="0">
                <a:latin typeface="微软雅黑" panose="020B0503020204020204" pitchFamily="34" charset="-122"/>
                <a:ea typeface="微软雅黑" panose="020B0503020204020204" pitchFamily="34" charset="-122"/>
              </a:rPr>
              <a:t>研究方案（</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）基于混合特征调制专家的雨雪雾</a:t>
            </a:r>
            <a:r>
              <a:rPr lang="zh-CN" altLang="en-US" b="1" dirty="0">
                <a:latin typeface="微软雅黑" panose="020B0503020204020204" pitchFamily="34" charset="-122"/>
                <a:ea typeface="微软雅黑" panose="020B0503020204020204" pitchFamily="34" charset="-122"/>
              </a:rPr>
              <a:t>去除研究</a:t>
            </a:r>
            <a:endParaRPr lang="zh-CN" altLang="en-US" b="1" dirty="0">
              <a:latin typeface="微软雅黑" panose="020B0503020204020204" pitchFamily="34" charset="-122"/>
              <a:ea typeface="微软雅黑" panose="020B0503020204020204" pitchFamily="34" charset="-122"/>
            </a:endParaRPr>
          </a:p>
        </p:txBody>
      </p:sp>
      <p:sp>
        <p:nvSpPr>
          <p:cNvPr id="7" name="矩形 6"/>
          <p:cNvSpPr/>
          <p:nvPr/>
        </p:nvSpPr>
        <p:spPr>
          <a:xfrm>
            <a:off x="4806950" y="1927225"/>
            <a:ext cx="7091045" cy="33718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专家替换：将</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Dense</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的线性层专家替换成轻量级</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特征调制模块</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8" name="矩形 7"/>
          <p:cNvSpPr/>
          <p:nvPr/>
        </p:nvSpPr>
        <p:spPr>
          <a:xfrm>
            <a:off x="4806950" y="1922557"/>
            <a:ext cx="7090852" cy="2192244"/>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9" name="矩形: 圆角 8"/>
          <p:cNvSpPr/>
          <p:nvPr/>
        </p:nvSpPr>
        <p:spPr>
          <a:xfrm>
            <a:off x="294199" y="1922557"/>
            <a:ext cx="3795201" cy="2192243"/>
          </a:xfrm>
          <a:prstGeom prst="roundRect">
            <a:avLst>
              <a:gd name="adj" fmla="val 10826"/>
            </a:avLst>
          </a:prstGeom>
          <a:noFill/>
          <a:ln w="127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10" name="矩形 9"/>
          <p:cNvSpPr/>
          <p:nvPr/>
        </p:nvSpPr>
        <p:spPr>
          <a:xfrm>
            <a:off x="273066" y="4209450"/>
            <a:ext cx="6383062" cy="500067"/>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推理加速：更小的参数量和</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FLOPs</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达到</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更高精度</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1" name="矩形 10"/>
          <p:cNvSpPr/>
          <p:nvPr/>
        </p:nvSpPr>
        <p:spPr>
          <a:xfrm>
            <a:off x="6761683" y="4209450"/>
            <a:ext cx="5141401" cy="50006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任务分离：不同天气分配给不同</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专家</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2" name="内容占位符 2"/>
          <p:cNvSpPr txBox="1"/>
          <p:nvPr/>
        </p:nvSpPr>
        <p:spPr bwMode="auto">
          <a:xfrm>
            <a:off x="-1" y="1298112"/>
            <a:ext cx="12192001" cy="4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52755" indent="-452755" algn="l" rtl="0" eaLnBrk="0" fontAlgn="base" hangingPunct="0">
              <a:spcBef>
                <a:spcPct val="20000"/>
              </a:spcBef>
              <a:spcAft>
                <a:spcPct val="0"/>
              </a:spcAft>
              <a:buClr>
                <a:srgbClr val="C00000"/>
              </a:buClr>
              <a:buFont typeface="Wingdings" panose="05000000000000000000" pitchFamily="2" charset="2"/>
              <a:buChar char="p"/>
              <a:defRPr sz="2400" kern="1200" baseline="0">
                <a:solidFill>
                  <a:schemeClr val="tx1"/>
                </a:solidFill>
                <a:latin typeface="Times New Roman" panose="02020503050405090304" pitchFamily="18" charset="0"/>
                <a:ea typeface="黑体" pitchFamily="2" charset="-122"/>
                <a:cs typeface="Times New Roman" panose="02020503050405090304" pitchFamily="18" charset="0"/>
              </a:defRPr>
            </a:lvl1pPr>
            <a:lvl2pPr marL="714375" indent="-357505" algn="l" rtl="0" eaLnBrk="0" fontAlgn="base" hangingPunct="0">
              <a:spcBef>
                <a:spcPct val="20000"/>
              </a:spcBef>
              <a:spcAft>
                <a:spcPct val="0"/>
              </a:spcAft>
              <a:buClr>
                <a:srgbClr val="C00000"/>
              </a:buClr>
              <a:buFont typeface="Wingdings" panose="05000000000000000000" pitchFamily="2" charset="2"/>
              <a:buChar char="u"/>
              <a:defRPr sz="2200" kern="1200" baseline="0">
                <a:solidFill>
                  <a:schemeClr val="tx1"/>
                </a:solidFill>
                <a:latin typeface="Times New Roman" panose="02020503050405090304" pitchFamily="18" charset="0"/>
                <a:ea typeface="黑体" pitchFamily="2" charset="-122"/>
                <a:cs typeface="Times New Roman" panose="02020503050405090304" pitchFamily="18" charset="0"/>
              </a:defRPr>
            </a:lvl2pPr>
            <a:lvl3pPr marL="1071880" indent="-262255" algn="l" rtl="0" eaLnBrk="0" fontAlgn="base" hangingPunct="0">
              <a:spcBef>
                <a:spcPct val="20000"/>
              </a:spcBef>
              <a:spcAft>
                <a:spcPct val="0"/>
              </a:spcAft>
              <a:buClr>
                <a:srgbClr val="C00000"/>
              </a:buClr>
              <a:buFont typeface="Wingdings" panose="05000000000000000000" pitchFamily="2" charset="2"/>
              <a:buChar char="Ø"/>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3pPr>
            <a:lvl4pPr marL="1344930" indent="-273050" algn="l" rtl="0" eaLnBrk="0" fontAlgn="base" hangingPunct="0">
              <a:spcBef>
                <a:spcPct val="20000"/>
              </a:spcBef>
              <a:spcAft>
                <a:spcPct val="0"/>
              </a:spcAft>
              <a:buClr>
                <a:srgbClr val="C00000"/>
              </a:buClr>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4pPr>
            <a:lvl5pPr marL="1600200" indent="-34925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452755" marR="0" lvl="0" indent="-452755" algn="l" defTabSz="914400" rtl="0" eaLnBrk="0" fontAlgn="base" latinLnBrk="0" hangingPunct="0">
              <a:lnSpc>
                <a:spcPct val="120000"/>
              </a:lnSpc>
              <a:spcBef>
                <a:spcPct val="20000"/>
              </a:spcBef>
              <a:spcAft>
                <a:spcPct val="0"/>
              </a:spcAft>
              <a:buClr>
                <a:srgbClr val="C00000"/>
              </a:buClr>
              <a:buSzTx/>
              <a:buFont typeface="Wingdings" panose="05000000000000000000" pitchFamily="2" charset="2"/>
              <a:buChar char="p"/>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改：</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如何</a:t>
            </a:r>
            <a:r>
              <a:rPr kumimoji="0" lang="zh-CN"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修改</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MoE</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结构以进一步提升其</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效能？</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3" name="矩形 12"/>
          <p:cNvSpPr/>
          <p:nvPr/>
        </p:nvSpPr>
        <p:spPr>
          <a:xfrm>
            <a:off x="283632" y="4209450"/>
            <a:ext cx="6371167" cy="2394550"/>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14" name="矩形 13"/>
          <p:cNvSpPr/>
          <p:nvPr/>
        </p:nvSpPr>
        <p:spPr>
          <a:xfrm>
            <a:off x="6756400" y="4215642"/>
            <a:ext cx="5141401" cy="2388358"/>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15" name="矩形: 圆角 14"/>
          <p:cNvSpPr/>
          <p:nvPr/>
        </p:nvSpPr>
        <p:spPr>
          <a:xfrm>
            <a:off x="655773" y="1961668"/>
            <a:ext cx="3088986" cy="93100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MoE</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的线性层专家过于参数</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冗余</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6" name="矩形: 圆角 15"/>
          <p:cNvSpPr/>
          <p:nvPr/>
        </p:nvSpPr>
        <p:spPr>
          <a:xfrm>
            <a:off x="655773" y="2858375"/>
            <a:ext cx="3232691" cy="129072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混合专家</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模型结构如何压缩？</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下游任务的性能</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如何保持？</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多任务与多专家</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如何匹配？</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7" name="箭头: 右 16"/>
          <p:cNvSpPr/>
          <p:nvPr/>
        </p:nvSpPr>
        <p:spPr>
          <a:xfrm>
            <a:off x="4171679" y="2785926"/>
            <a:ext cx="552991" cy="465503"/>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pic>
        <p:nvPicPr>
          <p:cNvPr id="3" name="图片 2"/>
          <p:cNvPicPr>
            <a:picLocks noChangeAspect="1"/>
          </p:cNvPicPr>
          <p:nvPr/>
        </p:nvPicPr>
        <p:blipFill>
          <a:blip r:embed="rId1"/>
          <a:stretch>
            <a:fillRect/>
          </a:stretch>
        </p:blipFill>
        <p:spPr>
          <a:xfrm>
            <a:off x="7056120" y="4715510"/>
            <a:ext cx="4552950" cy="1824355"/>
          </a:xfrm>
          <a:prstGeom prst="rect">
            <a:avLst/>
          </a:prstGeom>
        </p:spPr>
      </p:pic>
      <p:pic>
        <p:nvPicPr>
          <p:cNvPr id="5" name="图片 4"/>
          <p:cNvPicPr>
            <a:picLocks noChangeAspect="1"/>
          </p:cNvPicPr>
          <p:nvPr/>
        </p:nvPicPr>
        <p:blipFill>
          <a:blip r:embed="rId2"/>
          <a:stretch>
            <a:fillRect/>
          </a:stretch>
        </p:blipFill>
        <p:spPr>
          <a:xfrm>
            <a:off x="5346065" y="2339975"/>
            <a:ext cx="6012815" cy="1711960"/>
          </a:xfrm>
          <a:prstGeom prst="rect">
            <a:avLst/>
          </a:prstGeom>
        </p:spPr>
      </p:pic>
      <p:pic>
        <p:nvPicPr>
          <p:cNvPr id="21" name="图片 20"/>
          <p:cNvPicPr>
            <a:picLocks noChangeAspect="1"/>
          </p:cNvPicPr>
          <p:nvPr/>
        </p:nvPicPr>
        <p:blipFill>
          <a:blip r:embed="rId3"/>
          <a:stretch>
            <a:fillRect/>
          </a:stretch>
        </p:blipFill>
        <p:spPr>
          <a:xfrm>
            <a:off x="655955" y="4764405"/>
            <a:ext cx="5637530" cy="178689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effectLst/>
                <a:latin typeface="微软雅黑" panose="020B0503020204020204" pitchFamily="34" charset="-122"/>
                <a:ea typeface="微软雅黑" panose="020B0503020204020204" pitchFamily="34" charset="-122"/>
              </a:rPr>
              <a:t>三、研究内容与方案</a:t>
            </a:r>
            <a:endParaRPr lang="zh-CN" altLang="en-US" sz="4000" b="1" dirty="0">
              <a:effectLst/>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idx="13"/>
          </p:nvPr>
        </p:nvSpPr>
        <p:spPr/>
        <p:txBody>
          <a:bodyPr/>
          <a:lstStyle/>
          <a:p>
            <a:r>
              <a:rPr lang="zh-CN" altLang="en-US" b="1" dirty="0">
                <a:latin typeface="微软雅黑" panose="020B0503020204020204" pitchFamily="34" charset="-122"/>
                <a:ea typeface="微软雅黑" panose="020B0503020204020204" pitchFamily="34" charset="-122"/>
              </a:rPr>
              <a:t>研究方案（</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）基于混合</a:t>
            </a:r>
            <a:r>
              <a:rPr lang="zh-CN" altLang="en-US" b="1" dirty="0">
                <a:latin typeface="微软雅黑" panose="020B0503020204020204" pitchFamily="34" charset="-122"/>
                <a:ea typeface="微软雅黑" panose="020B0503020204020204" pitchFamily="34" charset="-122"/>
              </a:rPr>
              <a:t>稀疏激活专家的持续性测试时</a:t>
            </a:r>
            <a:r>
              <a:rPr lang="zh-CN" altLang="en-US" b="1" dirty="0">
                <a:latin typeface="微软雅黑" panose="020B0503020204020204" pitchFamily="34" charset="-122"/>
                <a:ea typeface="微软雅黑" panose="020B0503020204020204" pitchFamily="34" charset="-122"/>
              </a:rPr>
              <a:t>域适应研究</a:t>
            </a:r>
            <a:endParaRPr lang="zh-CN" altLang="en-US" b="1" dirty="0">
              <a:latin typeface="微软雅黑" panose="020B0503020204020204" pitchFamily="34" charset="-122"/>
              <a:ea typeface="微软雅黑" panose="020B0503020204020204" pitchFamily="34" charset="-122"/>
            </a:endParaRPr>
          </a:p>
        </p:txBody>
      </p:sp>
      <p:sp>
        <p:nvSpPr>
          <p:cNvPr id="7" name="矩形 6"/>
          <p:cNvSpPr/>
          <p:nvPr/>
        </p:nvSpPr>
        <p:spPr>
          <a:xfrm>
            <a:off x="4806950" y="1927225"/>
            <a:ext cx="7091045" cy="33718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激活分离：不同专家学习激活程度不同的</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特征</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8" name="矩形 7"/>
          <p:cNvSpPr/>
          <p:nvPr/>
        </p:nvSpPr>
        <p:spPr>
          <a:xfrm>
            <a:off x="4806950" y="1922557"/>
            <a:ext cx="7090852" cy="2192244"/>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9" name="矩形: 圆角 8"/>
          <p:cNvSpPr/>
          <p:nvPr/>
        </p:nvSpPr>
        <p:spPr>
          <a:xfrm>
            <a:off x="294199" y="1922557"/>
            <a:ext cx="3795201" cy="2192243"/>
          </a:xfrm>
          <a:prstGeom prst="roundRect">
            <a:avLst>
              <a:gd name="adj" fmla="val 10826"/>
            </a:avLst>
          </a:prstGeom>
          <a:noFill/>
          <a:ln w="127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10" name="矩形 9"/>
          <p:cNvSpPr/>
          <p:nvPr/>
        </p:nvSpPr>
        <p:spPr>
          <a:xfrm>
            <a:off x="273066" y="4209450"/>
            <a:ext cx="6383062" cy="500067"/>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对应关系</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高激活值对应前景低激活值对应</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背景</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1" name="矩形 10"/>
          <p:cNvSpPr/>
          <p:nvPr/>
        </p:nvSpPr>
        <p:spPr>
          <a:xfrm>
            <a:off x="6761683" y="4209450"/>
            <a:ext cx="5141401" cy="50006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泛化提升：域持续变化时</a:t>
            </a:r>
            <a:r>
              <a:rPr kumimoji="0" lang="en-US" altLang="zh-CN"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domain shift</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明显减小</a:t>
            </a:r>
            <a:endPar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2" name="内容占位符 2"/>
          <p:cNvSpPr txBox="1"/>
          <p:nvPr/>
        </p:nvSpPr>
        <p:spPr bwMode="auto">
          <a:xfrm>
            <a:off x="-1" y="1298112"/>
            <a:ext cx="12192001" cy="48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52755" indent="-452755" algn="l" rtl="0" eaLnBrk="0" fontAlgn="base" hangingPunct="0">
              <a:spcBef>
                <a:spcPct val="20000"/>
              </a:spcBef>
              <a:spcAft>
                <a:spcPct val="0"/>
              </a:spcAft>
              <a:buClr>
                <a:srgbClr val="C00000"/>
              </a:buClr>
              <a:buFont typeface="Wingdings" panose="05000000000000000000" pitchFamily="2" charset="2"/>
              <a:buChar char="p"/>
              <a:defRPr sz="2400" kern="1200" baseline="0">
                <a:solidFill>
                  <a:schemeClr val="tx1"/>
                </a:solidFill>
                <a:latin typeface="Times New Roman" panose="02020503050405090304" pitchFamily="18" charset="0"/>
                <a:ea typeface="黑体" pitchFamily="2" charset="-122"/>
                <a:cs typeface="Times New Roman" panose="02020503050405090304" pitchFamily="18" charset="0"/>
              </a:defRPr>
            </a:lvl1pPr>
            <a:lvl2pPr marL="714375" indent="-357505" algn="l" rtl="0" eaLnBrk="0" fontAlgn="base" hangingPunct="0">
              <a:spcBef>
                <a:spcPct val="20000"/>
              </a:spcBef>
              <a:spcAft>
                <a:spcPct val="0"/>
              </a:spcAft>
              <a:buClr>
                <a:srgbClr val="C00000"/>
              </a:buClr>
              <a:buFont typeface="Wingdings" panose="05000000000000000000" pitchFamily="2" charset="2"/>
              <a:buChar char="u"/>
              <a:defRPr sz="2200" kern="1200" baseline="0">
                <a:solidFill>
                  <a:schemeClr val="tx1"/>
                </a:solidFill>
                <a:latin typeface="Times New Roman" panose="02020503050405090304" pitchFamily="18" charset="0"/>
                <a:ea typeface="黑体" pitchFamily="2" charset="-122"/>
                <a:cs typeface="Times New Roman" panose="02020503050405090304" pitchFamily="18" charset="0"/>
              </a:defRPr>
            </a:lvl2pPr>
            <a:lvl3pPr marL="1071880" indent="-262255" algn="l" rtl="0" eaLnBrk="0" fontAlgn="base" hangingPunct="0">
              <a:spcBef>
                <a:spcPct val="20000"/>
              </a:spcBef>
              <a:spcAft>
                <a:spcPct val="0"/>
              </a:spcAft>
              <a:buClr>
                <a:srgbClr val="C00000"/>
              </a:buClr>
              <a:buFont typeface="Wingdings" panose="05000000000000000000" pitchFamily="2" charset="2"/>
              <a:buChar char="Ø"/>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3pPr>
            <a:lvl4pPr marL="1344930" indent="-273050" algn="l" rtl="0" eaLnBrk="0" fontAlgn="base" hangingPunct="0">
              <a:spcBef>
                <a:spcPct val="20000"/>
              </a:spcBef>
              <a:spcAft>
                <a:spcPct val="0"/>
              </a:spcAft>
              <a:buClr>
                <a:srgbClr val="C00000"/>
              </a:buClr>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4pPr>
            <a:lvl5pPr marL="1600200" indent="-34925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Times New Roman" panose="02020503050405090304" pitchFamily="18" charset="0"/>
                <a:ea typeface="黑体" pitchFamily="2" charset="-122"/>
                <a:cs typeface="Times New Roman" panose="02020503050405090304" pitchFamily="18"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452755" marR="0" lvl="0" indent="-452755" algn="l" defTabSz="914400" rtl="0" eaLnBrk="0" fontAlgn="base" latinLnBrk="0" hangingPunct="0">
              <a:lnSpc>
                <a:spcPct val="120000"/>
              </a:lnSpc>
              <a:spcBef>
                <a:spcPct val="20000"/>
              </a:spcBef>
              <a:spcAft>
                <a:spcPct val="0"/>
              </a:spcAft>
              <a:buClr>
                <a:srgbClr val="C00000"/>
              </a:buClr>
              <a:buSzTx/>
              <a:buFont typeface="Wingdings" panose="05000000000000000000" pitchFamily="2" charset="2"/>
              <a:buChar char="p"/>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减：</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如何</a:t>
            </a:r>
            <a:r>
              <a:rPr kumimoji="0" lang="zh-CN"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利用</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MoE</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结构实现激活值稀疏化辅助模型</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持续学习？</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3" name="矩形 12"/>
          <p:cNvSpPr/>
          <p:nvPr/>
        </p:nvSpPr>
        <p:spPr>
          <a:xfrm>
            <a:off x="283632" y="4209450"/>
            <a:ext cx="6371167" cy="2394550"/>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14" name="矩形 13"/>
          <p:cNvSpPr/>
          <p:nvPr/>
        </p:nvSpPr>
        <p:spPr>
          <a:xfrm>
            <a:off x="6756400" y="4215642"/>
            <a:ext cx="5141401" cy="2388358"/>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sp>
        <p:nvSpPr>
          <p:cNvPr id="15" name="矩形: 圆角 14"/>
          <p:cNvSpPr/>
          <p:nvPr/>
        </p:nvSpPr>
        <p:spPr>
          <a:xfrm>
            <a:off x="655773" y="1961668"/>
            <a:ext cx="3088986" cy="93100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分开处理图片前景与背景样本能提升模型</a:t>
            </a:r>
            <a:r>
              <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持续学习能力</a:t>
            </a:r>
            <a:endPar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6" name="矩形: 圆角 15"/>
          <p:cNvSpPr/>
          <p:nvPr/>
        </p:nvSpPr>
        <p:spPr>
          <a:xfrm>
            <a:off x="655773" y="2858375"/>
            <a:ext cx="3232691" cy="129072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如何实现前景与背景样本</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分离？</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如何同时学习分离后的</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样本？</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如何决定激活值的</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rPr>
              <a:t>分离程度？</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7" name="箭头: 右 16"/>
          <p:cNvSpPr/>
          <p:nvPr/>
        </p:nvSpPr>
        <p:spPr>
          <a:xfrm>
            <a:off x="4171679" y="2785926"/>
            <a:ext cx="552991" cy="465503"/>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a:cs typeface="+mn-cs"/>
            </a:endParaRPr>
          </a:p>
        </p:txBody>
      </p:sp>
      <p:pic>
        <p:nvPicPr>
          <p:cNvPr id="18" name="图片 17"/>
          <p:cNvPicPr>
            <a:picLocks noChangeAspect="1"/>
          </p:cNvPicPr>
          <p:nvPr/>
        </p:nvPicPr>
        <p:blipFill>
          <a:blip r:embed="rId1"/>
          <a:stretch>
            <a:fillRect/>
          </a:stretch>
        </p:blipFill>
        <p:spPr>
          <a:xfrm>
            <a:off x="4848225" y="2305050"/>
            <a:ext cx="7015480" cy="1786890"/>
          </a:xfrm>
          <a:prstGeom prst="rect">
            <a:avLst/>
          </a:prstGeom>
          <a:ln w="19050">
            <a:noFill/>
          </a:ln>
        </p:spPr>
      </p:pic>
      <p:pic>
        <p:nvPicPr>
          <p:cNvPr id="22" name="图片 21"/>
          <p:cNvPicPr>
            <a:picLocks noChangeAspect="1"/>
          </p:cNvPicPr>
          <p:nvPr/>
        </p:nvPicPr>
        <p:blipFill>
          <a:blip r:embed="rId2"/>
          <a:stretch>
            <a:fillRect/>
          </a:stretch>
        </p:blipFill>
        <p:spPr>
          <a:xfrm>
            <a:off x="379730" y="4756785"/>
            <a:ext cx="6174740" cy="1847215"/>
          </a:xfrm>
          <a:prstGeom prst="rect">
            <a:avLst/>
          </a:prstGeom>
        </p:spPr>
      </p:pic>
      <p:pic>
        <p:nvPicPr>
          <p:cNvPr id="23" name="图片 22"/>
          <p:cNvPicPr>
            <a:picLocks noChangeAspect="1"/>
          </p:cNvPicPr>
          <p:nvPr/>
        </p:nvPicPr>
        <p:blipFill>
          <a:blip r:embed="rId3"/>
          <a:stretch>
            <a:fillRect/>
          </a:stretch>
        </p:blipFill>
        <p:spPr>
          <a:xfrm>
            <a:off x="6839585" y="4752340"/>
            <a:ext cx="4981575" cy="1751330"/>
          </a:xfrm>
          <a:prstGeom prst="rect">
            <a:avLst/>
          </a:prstGeom>
        </p:spPr>
      </p:pic>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commondata" val="eyJoZGlkIjoiMTJhMGZhMDhlZTM3Yzc0MDFjN2IzOWYyYjQwODZhYzQ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ont">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2669</Words>
  <Application>WPS 文字</Application>
  <PresentationFormat>宽屏</PresentationFormat>
  <Paragraphs>299</Paragraphs>
  <Slides>10</Slides>
  <Notes>57</Notes>
  <HiddenSlides>0</HiddenSlides>
  <MMClips>15</MMClips>
  <ScaleCrop>false</ScaleCrop>
  <HeadingPairs>
    <vt:vector size="6" baseType="variant">
      <vt:variant>
        <vt:lpstr>已用的字体</vt:lpstr>
      </vt:variant>
      <vt:variant>
        <vt:i4>27</vt:i4>
      </vt:variant>
      <vt:variant>
        <vt:lpstr>主题</vt:lpstr>
      </vt:variant>
      <vt:variant>
        <vt:i4>3</vt:i4>
      </vt:variant>
      <vt:variant>
        <vt:lpstr>幻灯片标题</vt:lpstr>
      </vt:variant>
      <vt:variant>
        <vt:i4>10</vt:i4>
      </vt:variant>
    </vt:vector>
  </HeadingPairs>
  <TitlesOfParts>
    <vt:vector size="40" baseType="lpstr">
      <vt:lpstr>Arial</vt:lpstr>
      <vt:lpstr>宋体</vt:lpstr>
      <vt:lpstr>Wingdings</vt:lpstr>
      <vt:lpstr>Calibri</vt:lpstr>
      <vt:lpstr>Helvetica Neue</vt:lpstr>
      <vt:lpstr>宋体</vt:lpstr>
      <vt:lpstr>汉仪书宋二KW</vt:lpstr>
      <vt:lpstr>黑体</vt:lpstr>
      <vt:lpstr>汉仪中黑KW</vt:lpstr>
      <vt:lpstr>Calibri</vt:lpstr>
      <vt:lpstr>Times New Roman</vt:lpstr>
      <vt:lpstr>微软雅黑</vt:lpstr>
      <vt:lpstr>汉仪旗黑</vt:lpstr>
      <vt:lpstr>经典圆体简</vt:lpstr>
      <vt:lpstr>Arial</vt:lpstr>
      <vt:lpstr>Cambria</vt:lpstr>
      <vt:lpstr>MicrosoftYaHei Bold</vt:lpstr>
      <vt:lpstr>等线</vt:lpstr>
      <vt:lpstr>等线</vt:lpstr>
      <vt:lpstr>楷体</vt:lpstr>
      <vt:lpstr>Palatino</vt:lpstr>
      <vt:lpstr>宋体</vt:lpstr>
      <vt:lpstr>Arial Unicode MS</vt:lpstr>
      <vt:lpstr>汉仪中等线KW</vt:lpstr>
      <vt:lpstr>华文宋体</vt:lpstr>
      <vt:lpstr>汉仪楷体KW</vt:lpstr>
      <vt:lpstr>Thonburi</vt:lpstr>
      <vt:lpstr>7_Office 主题</vt:lpstr>
      <vt:lpstr>8_Office 主题</vt:lpstr>
      <vt:lpstr>自定义设计方案</vt:lpstr>
      <vt:lpstr>PowerPoint 演示文稿</vt:lpstr>
      <vt:lpstr>一、研究背景与意义</vt:lpstr>
      <vt:lpstr>二、国内外现状分析</vt:lpstr>
      <vt:lpstr>三、研究内容与方案</vt:lpstr>
      <vt:lpstr>三、研究内容与方案</vt:lpstr>
      <vt:lpstr>三、研究内容与方案</vt:lpstr>
      <vt:lpstr>三、研究内容与方案</vt:lpstr>
      <vt:lpstr>三、研究内容与方案</vt:lpstr>
      <vt:lpstr>三、研究内容与方案</vt:lpstr>
      <vt:lpstr>四、总结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12332752@qq.com</dc:creator>
  <cp:lastModifiedBy>Z•R*Y</cp:lastModifiedBy>
  <cp:revision>2788</cp:revision>
  <dcterms:created xsi:type="dcterms:W3CDTF">2025-10-04T10:24:52Z</dcterms:created>
  <dcterms:modified xsi:type="dcterms:W3CDTF">2025-10-04T10:24:52Z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2A3B704676CDB84CD282DC6621475672</vt:lpwstr>
  </property>
  <property fmtid="{D5CDD505-2E9C-101B-9397-08002B2CF9AE}" pid="3" name="KSOProductBuildVer">
    <vt:lpwstr>2052-6.12.1.8902</vt:lpwstr>
  </property>
</Properties>
</file>